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6" r:id="rId4"/>
  </p:sldMasterIdLst>
  <p:notesMasterIdLst>
    <p:notesMasterId r:id="rId36"/>
  </p:notesMasterIdLst>
  <p:sldIdLst>
    <p:sldId id="256" r:id="rId5"/>
    <p:sldId id="306" r:id="rId6"/>
    <p:sldId id="304" r:id="rId7"/>
    <p:sldId id="309" r:id="rId8"/>
    <p:sldId id="308" r:id="rId9"/>
    <p:sldId id="307" r:id="rId10"/>
    <p:sldId id="286" r:id="rId11"/>
    <p:sldId id="297" r:id="rId12"/>
    <p:sldId id="298" r:id="rId13"/>
    <p:sldId id="296" r:id="rId14"/>
    <p:sldId id="280" r:id="rId15"/>
    <p:sldId id="288" r:id="rId16"/>
    <p:sldId id="291" r:id="rId17"/>
    <p:sldId id="267" r:id="rId18"/>
    <p:sldId id="290" r:id="rId19"/>
    <p:sldId id="292" r:id="rId20"/>
    <p:sldId id="260" r:id="rId21"/>
    <p:sldId id="300" r:id="rId22"/>
    <p:sldId id="268" r:id="rId23"/>
    <p:sldId id="299" r:id="rId24"/>
    <p:sldId id="276" r:id="rId25"/>
    <p:sldId id="270" r:id="rId26"/>
    <p:sldId id="273" r:id="rId27"/>
    <p:sldId id="293" r:id="rId28"/>
    <p:sldId id="287" r:id="rId29"/>
    <p:sldId id="281" r:id="rId30"/>
    <p:sldId id="294" r:id="rId31"/>
    <p:sldId id="295" r:id="rId32"/>
    <p:sldId id="301" r:id="rId33"/>
    <p:sldId id="302" r:id="rId34"/>
    <p:sldId id="303" r:id="rId35"/>
  </p:sldIdLst>
  <p:sldSz cx="17068800" cy="9601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72C870-04DE-4A3C-BA18-9E9B0E9AA0A0}" v="2" dt="2021-05-20T17:01:48.1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2" d="100"/>
          <a:sy n="82" d="100"/>
        </p:scale>
        <p:origin x="46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userId="aa8ea51d-000a-4f4e-90c0-7be3ea9a85e5" providerId="ADAL" clId="{6D72C870-04DE-4A3C-BA18-9E9B0E9AA0A0}"/>
    <pc:docChg chg="undo custSel addSld delSld modSld sldOrd">
      <pc:chgData name="Daniel" userId="aa8ea51d-000a-4f4e-90c0-7be3ea9a85e5" providerId="ADAL" clId="{6D72C870-04DE-4A3C-BA18-9E9B0E9AA0A0}" dt="2021-05-20T17:02:22.795" v="31" actId="20577"/>
      <pc:docMkLst>
        <pc:docMk/>
      </pc:docMkLst>
      <pc:sldChg chg="modSp add mod">
        <pc:chgData name="Daniel" userId="aa8ea51d-000a-4f4e-90c0-7be3ea9a85e5" providerId="ADAL" clId="{6D72C870-04DE-4A3C-BA18-9E9B0E9AA0A0}" dt="2021-05-20T17:01:16.277" v="2" actId="33524"/>
        <pc:sldMkLst>
          <pc:docMk/>
          <pc:sldMk cId="0" sldId="268"/>
        </pc:sldMkLst>
        <pc:spChg chg="mod">
          <ac:chgData name="Daniel" userId="aa8ea51d-000a-4f4e-90c0-7be3ea9a85e5" providerId="ADAL" clId="{6D72C870-04DE-4A3C-BA18-9E9B0E9AA0A0}" dt="2021-05-20T17:01:16.277" v="2" actId="33524"/>
          <ac:spMkLst>
            <pc:docMk/>
            <pc:sldMk cId="0" sldId="268"/>
            <ac:spMk id="121" creationId="{00000000-0000-0000-0000-000000000000}"/>
          </ac:spMkLst>
        </pc:spChg>
      </pc:sldChg>
      <pc:sldChg chg="del">
        <pc:chgData name="Daniel" userId="aa8ea51d-000a-4f4e-90c0-7be3ea9a85e5" providerId="ADAL" clId="{6D72C870-04DE-4A3C-BA18-9E9B0E9AA0A0}" dt="2021-05-20T17:01:08.524" v="0" actId="47"/>
        <pc:sldMkLst>
          <pc:docMk/>
          <pc:sldMk cId="1685961921" sldId="272"/>
        </pc:sldMkLst>
      </pc:sldChg>
      <pc:sldChg chg="modSp mod ord">
        <pc:chgData name="Daniel" userId="aa8ea51d-000a-4f4e-90c0-7be3ea9a85e5" providerId="ADAL" clId="{6D72C870-04DE-4A3C-BA18-9E9B0E9AA0A0}" dt="2021-05-20T17:02:22.795" v="31" actId="20577"/>
        <pc:sldMkLst>
          <pc:docMk/>
          <pc:sldMk cId="3047326175" sldId="306"/>
        </pc:sldMkLst>
        <pc:spChg chg="mod">
          <ac:chgData name="Daniel" userId="aa8ea51d-000a-4f4e-90c0-7be3ea9a85e5" providerId="ADAL" clId="{6D72C870-04DE-4A3C-BA18-9E9B0E9AA0A0}" dt="2021-05-20T17:02:22.795" v="31" actId="20577"/>
          <ac:spMkLst>
            <pc:docMk/>
            <pc:sldMk cId="3047326175" sldId="306"/>
            <ac:spMk id="2" creationId="{0F10D784-F1C6-4584-B41B-637732506A2B}"/>
          </ac:spMkLst>
        </pc:spChg>
      </pc:sldChg>
      <pc:sldChg chg="addSp modSp mod">
        <pc:chgData name="Daniel" userId="aa8ea51d-000a-4f4e-90c0-7be3ea9a85e5" providerId="ADAL" clId="{6D72C870-04DE-4A3C-BA18-9E9B0E9AA0A0}" dt="2021-05-20T17:02:04.515" v="12" actId="6549"/>
        <pc:sldMkLst>
          <pc:docMk/>
          <pc:sldMk cId="1482586337" sldId="307"/>
        </pc:sldMkLst>
        <pc:spChg chg="mod">
          <ac:chgData name="Daniel" userId="aa8ea51d-000a-4f4e-90c0-7be3ea9a85e5" providerId="ADAL" clId="{6D72C870-04DE-4A3C-BA18-9E9B0E9AA0A0}" dt="2021-05-20T17:01:37.821" v="4" actId="5793"/>
          <ac:spMkLst>
            <pc:docMk/>
            <pc:sldMk cId="1482586337" sldId="307"/>
            <ac:spMk id="4" creationId="{24A9516F-BDB4-4391-B704-CE61A5A43AD3}"/>
          </ac:spMkLst>
        </pc:spChg>
        <pc:spChg chg="mod">
          <ac:chgData name="Daniel" userId="aa8ea51d-000a-4f4e-90c0-7be3ea9a85e5" providerId="ADAL" clId="{6D72C870-04DE-4A3C-BA18-9E9B0E9AA0A0}" dt="2021-05-20T17:02:04.515" v="12" actId="6549"/>
          <ac:spMkLst>
            <pc:docMk/>
            <pc:sldMk cId="1482586337" sldId="307"/>
            <ac:spMk id="7" creationId="{A19596E5-6A81-44DA-88BA-1D6EF5840F3D}"/>
          </ac:spMkLst>
        </pc:spChg>
        <pc:picChg chg="add mod">
          <ac:chgData name="Daniel" userId="aa8ea51d-000a-4f4e-90c0-7be3ea9a85e5" providerId="ADAL" clId="{6D72C870-04DE-4A3C-BA18-9E9B0E9AA0A0}" dt="2021-05-20T17:02:00.010" v="11" actId="1076"/>
          <ac:picMkLst>
            <pc:docMk/>
            <pc:sldMk cId="1482586337" sldId="307"/>
            <ac:picMk id="12" creationId="{3884FDD2-D16F-4C5A-A8C6-25B7BB96A9B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9B14EE-9301-4562-95D5-2486F21A128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F3160489-2DA5-4D0F-B0D8-A6B9494EE2AF}">
      <dgm:prSet phldrT="[Text]" custT="1"/>
      <dgm:spPr/>
      <dgm:t>
        <a:bodyPr/>
        <a:lstStyle/>
        <a:p>
          <a:r>
            <a:rPr lang="nl-NL" sz="3200" dirty="0">
              <a:solidFill>
                <a:schemeClr val="tx1"/>
              </a:solidFill>
              <a:latin typeface="Roboto" pitchFamily="2" charset="0"/>
              <a:ea typeface="Roboto" pitchFamily="2" charset="0"/>
            </a:rPr>
            <a:t>Accuracy &amp; Reliability </a:t>
          </a:r>
          <a:endParaRPr lang="en-US" sz="3200" dirty="0">
            <a:solidFill>
              <a:schemeClr val="tx1"/>
            </a:solidFill>
            <a:latin typeface="Roboto" pitchFamily="2" charset="0"/>
            <a:ea typeface="Roboto" pitchFamily="2" charset="0"/>
          </a:endParaRPr>
        </a:p>
      </dgm:t>
    </dgm:pt>
    <dgm:pt modelId="{B0EE22A2-B742-47C9-8ECC-4BE06D7E5F45}" type="parTrans" cxnId="{E5FDAE6E-0E43-457B-8D0E-3942133CC85D}">
      <dgm:prSet/>
      <dgm:spPr/>
      <dgm:t>
        <a:bodyPr/>
        <a:lstStyle/>
        <a:p>
          <a:endParaRPr lang="en-US"/>
        </a:p>
      </dgm:t>
    </dgm:pt>
    <dgm:pt modelId="{4A10959E-9B62-4880-A708-EA99789AA3AA}" type="sibTrans" cxnId="{E5FDAE6E-0E43-457B-8D0E-3942133CC85D}">
      <dgm:prSet/>
      <dgm:spPr/>
      <dgm:t>
        <a:bodyPr/>
        <a:lstStyle/>
        <a:p>
          <a:endParaRPr lang="en-US"/>
        </a:p>
      </dgm:t>
    </dgm:pt>
    <dgm:pt modelId="{F0D177E7-0B51-4796-BCC4-E61B7868FAA7}">
      <dgm:prSet phldrT="[Text]" custT="1"/>
      <dgm:spPr>
        <a:solidFill>
          <a:schemeClr val="accent1">
            <a:alpha val="90000"/>
          </a:schemeClr>
        </a:solidFill>
      </dgm:spPr>
      <dgm:t>
        <a:bodyPr/>
        <a:lstStyle/>
        <a:p>
          <a:pPr algn="l">
            <a:buFont typeface="Arial" panose="020B0604020202020204" pitchFamily="34" charset="0"/>
            <a:buChar char="•"/>
          </a:pPr>
          <a:r>
            <a:rPr lang="nl-NL" sz="1500" dirty="0">
              <a:latin typeface="Roboto Lt" pitchFamily="2" charset="0"/>
              <a:ea typeface="Roboto Lt" pitchFamily="2" charset="0"/>
            </a:rPr>
            <a:t>1 . Our curators design unit-test and other other tests to check the accuracy and reliability of our indicator before release.</a:t>
          </a:r>
        </a:p>
        <a:p>
          <a:pPr algn="l">
            <a:buFont typeface="Arial" panose="020B0604020202020204" pitchFamily="34" charset="0"/>
            <a:buChar char="•"/>
          </a:pPr>
          <a:r>
            <a:rPr lang="nl-NL" sz="1500" dirty="0">
              <a:latin typeface="Roboto Lt" pitchFamily="2" charset="0"/>
              <a:ea typeface="Roboto Lt" pitchFamily="2" charset="0"/>
            </a:rPr>
            <a:t>2. Our currators send the data products in-context peer review in their domain.</a:t>
          </a:r>
        </a:p>
        <a:p>
          <a:pPr algn="l">
            <a:buFont typeface="Arial" panose="020B0604020202020204" pitchFamily="34" charset="0"/>
            <a:buNone/>
          </a:pPr>
          <a:endParaRPr lang="en-US" sz="1400" dirty="0">
            <a:latin typeface="Roboto Lt" pitchFamily="2" charset="0"/>
            <a:ea typeface="Roboto Lt" pitchFamily="2" charset="0"/>
          </a:endParaRPr>
        </a:p>
      </dgm:t>
    </dgm:pt>
    <dgm:pt modelId="{5CFBEFF6-334D-4162-BA10-6E0D4C137CB4}" type="parTrans" cxnId="{4CAF9FC7-DCA0-4D0C-B00F-9D6ED0C2175B}">
      <dgm:prSet/>
      <dgm:spPr/>
      <dgm:t>
        <a:bodyPr/>
        <a:lstStyle/>
        <a:p>
          <a:endParaRPr lang="en-US"/>
        </a:p>
      </dgm:t>
    </dgm:pt>
    <dgm:pt modelId="{0EB8F0EC-885D-43D2-860E-060D13637F11}" type="sibTrans" cxnId="{4CAF9FC7-DCA0-4D0C-B00F-9D6ED0C2175B}">
      <dgm:prSet/>
      <dgm:spPr/>
      <dgm:t>
        <a:bodyPr/>
        <a:lstStyle/>
        <a:p>
          <a:endParaRPr lang="en-US"/>
        </a:p>
      </dgm:t>
    </dgm:pt>
    <dgm:pt modelId="{BC84FB9A-BDCB-470D-B7E1-8CBC2BBB035F}">
      <dgm:prSet phldrT="[Text]" custT="1"/>
      <dgm:spPr>
        <a:solidFill>
          <a:schemeClr val="accent1">
            <a:alpha val="90000"/>
          </a:schemeClr>
        </a:solidFill>
      </dgm:spPr>
      <dgm:t>
        <a:bodyPr/>
        <a:lstStyle/>
        <a:p>
          <a:pPr algn="l">
            <a:buFont typeface="Arial" panose="020B0604020202020204" pitchFamily="34" charset="0"/>
            <a:buChar char="•"/>
          </a:pPr>
          <a:r>
            <a:rPr lang="nl-NL" sz="1500" dirty="0">
              <a:latin typeface="Roboto Lt" pitchFamily="2" charset="0"/>
              <a:ea typeface="Roboto Lt" pitchFamily="2" charset="0"/>
            </a:rPr>
            <a:t>1 . Our statistical software code contains many unit-tests to avoid reliability issues.</a:t>
          </a:r>
        </a:p>
        <a:p>
          <a:pPr algn="l">
            <a:buFont typeface="Arial" panose="020B0604020202020204" pitchFamily="34" charset="0"/>
            <a:buChar char="•"/>
          </a:pPr>
          <a:r>
            <a:rPr lang="nl-NL" sz="1500" dirty="0">
              <a:latin typeface="Roboto Lt" pitchFamily="2" charset="0"/>
              <a:ea typeface="Roboto Lt" pitchFamily="2" charset="0"/>
            </a:rPr>
            <a:t>2. Our processing code goes through scientific software peer-review.</a:t>
          </a:r>
        </a:p>
        <a:p>
          <a:pPr algn="l">
            <a:buFont typeface="Arial" panose="020B0604020202020204" pitchFamily="34" charset="0"/>
            <a:buChar char="•"/>
          </a:pPr>
          <a:r>
            <a:rPr lang="nl-NL" sz="1500" dirty="0">
              <a:latin typeface="Roboto Lt" pitchFamily="2" charset="0"/>
              <a:ea typeface="Roboto Lt" pitchFamily="2" charset="0"/>
            </a:rPr>
            <a:t>3. The authoritative copy/version is stored on Zenodo with DOI/version.</a:t>
          </a:r>
          <a:endParaRPr lang="en-US" sz="1500" dirty="0"/>
        </a:p>
      </dgm:t>
    </dgm:pt>
    <dgm:pt modelId="{C21E5D04-1AB1-4EE5-B9C8-9339F6BBA2D0}" type="parTrans" cxnId="{AAEF9755-E59D-41F9-B6EE-6C5B0A1B177A}">
      <dgm:prSet/>
      <dgm:spPr/>
      <dgm:t>
        <a:bodyPr/>
        <a:lstStyle/>
        <a:p>
          <a:endParaRPr lang="en-US"/>
        </a:p>
      </dgm:t>
    </dgm:pt>
    <dgm:pt modelId="{C4778AD1-F93F-4968-AAA8-8B28E0BA0EC3}" type="sibTrans" cxnId="{AAEF9755-E59D-41F9-B6EE-6C5B0A1B177A}">
      <dgm:prSet/>
      <dgm:spPr/>
      <dgm:t>
        <a:bodyPr/>
        <a:lstStyle/>
        <a:p>
          <a:endParaRPr lang="en-US"/>
        </a:p>
      </dgm:t>
    </dgm:pt>
    <dgm:pt modelId="{F94A0EFE-3B1D-4633-A817-DC8B58FAC49A}">
      <dgm:prSet phldrT="[Text]" custT="1"/>
      <dgm:spPr>
        <a:solidFill>
          <a:schemeClr val="accent3"/>
        </a:solidFill>
      </dgm:spPr>
      <dgm:t>
        <a:bodyPr/>
        <a:lstStyle/>
        <a:p>
          <a:r>
            <a:rPr lang="nl-NL" sz="3200" kern="1200" dirty="0">
              <a:solidFill>
                <a:schemeClr val="tx1"/>
              </a:solidFill>
              <a:latin typeface="Roboto" pitchFamily="2" charset="0"/>
              <a:ea typeface="Roboto" pitchFamily="2" charset="0"/>
              <a:cs typeface="+mn-cs"/>
            </a:rPr>
            <a:t>Timeliness &amp; punctuality</a:t>
          </a:r>
          <a:endParaRPr lang="en-US" sz="3200" kern="1200" dirty="0">
            <a:solidFill>
              <a:schemeClr val="tx1"/>
            </a:solidFill>
            <a:latin typeface="Roboto" pitchFamily="2" charset="0"/>
            <a:ea typeface="Roboto" pitchFamily="2" charset="0"/>
            <a:cs typeface="+mn-cs"/>
          </a:endParaRPr>
        </a:p>
      </dgm:t>
    </dgm:pt>
    <dgm:pt modelId="{DDF07603-3FA8-460B-8976-7CF1F1F65B9B}" type="parTrans" cxnId="{4EF25FE8-4C69-4015-B0F1-1F12A6FA5034}">
      <dgm:prSet/>
      <dgm:spPr/>
      <dgm:t>
        <a:bodyPr/>
        <a:lstStyle/>
        <a:p>
          <a:endParaRPr lang="en-US"/>
        </a:p>
      </dgm:t>
    </dgm:pt>
    <dgm:pt modelId="{77CF0148-389C-482E-8B1F-C184AF1E0D8C}" type="sibTrans" cxnId="{4EF25FE8-4C69-4015-B0F1-1F12A6FA5034}">
      <dgm:prSet/>
      <dgm:spPr/>
      <dgm:t>
        <a:bodyPr/>
        <a:lstStyle/>
        <a:p>
          <a:endParaRPr lang="en-US"/>
        </a:p>
      </dgm:t>
    </dgm:pt>
    <dgm:pt modelId="{E70C5F70-7000-4323-8178-07E74DBB9152}">
      <dgm:prSet phldrT="[Text]" custT="1"/>
      <dgm:spPr>
        <a:solidFill>
          <a:schemeClr val="accent3">
            <a:alpha val="90000"/>
          </a:schemeClr>
        </a:solidFill>
        <a:ln>
          <a:solidFill>
            <a:schemeClr val="accent3"/>
          </a:solidFill>
        </a:ln>
      </dgm:spPr>
      <dgm:t>
        <a:bodyPr/>
        <a:lstStyle/>
        <a:p>
          <a:pPr algn="l">
            <a:buFont typeface="Arial" panose="020B0604020202020204" pitchFamily="34" charset="0"/>
            <a:buChar char="•"/>
          </a:pPr>
          <a:r>
            <a:rPr lang="nl-NL" sz="1400" dirty="0">
              <a:latin typeface="Roboto Lt" pitchFamily="2" charset="0"/>
              <a:ea typeface="Roboto Lt" pitchFamily="2" charset="0"/>
            </a:rPr>
            <a:t>1 </a:t>
          </a:r>
          <a:r>
            <a:rPr lang="nl-NL" sz="1500" dirty="0">
              <a:latin typeface="Roboto Lt" pitchFamily="2" charset="0"/>
              <a:ea typeface="Roboto Lt" pitchFamily="2" charset="0"/>
            </a:rPr>
            <a:t>. Our curators help us find frequently updated data sources.</a:t>
          </a:r>
        </a:p>
        <a:p>
          <a:pPr algn="l">
            <a:buFont typeface="Arial" panose="020B0604020202020204" pitchFamily="34" charset="0"/>
            <a:buChar char="•"/>
          </a:pPr>
          <a:r>
            <a:rPr lang="nl-NL" sz="1500" dirty="0">
              <a:latin typeface="Roboto Lt" pitchFamily="2" charset="0"/>
              <a:ea typeface="Roboto Lt" pitchFamily="2" charset="0"/>
            </a:rPr>
            <a:t>2. We aim to design leading indicators that accurately forecast the expected measurement.</a:t>
          </a:r>
          <a:endParaRPr lang="en-US" sz="1500" dirty="0"/>
        </a:p>
      </dgm:t>
    </dgm:pt>
    <dgm:pt modelId="{2849A727-A6E5-45F8-A213-F58C687460B4}" type="parTrans" cxnId="{3ED915E2-D399-47F2-938A-35835123BE48}">
      <dgm:prSet/>
      <dgm:spPr/>
      <dgm:t>
        <a:bodyPr/>
        <a:lstStyle/>
        <a:p>
          <a:endParaRPr lang="en-US"/>
        </a:p>
      </dgm:t>
    </dgm:pt>
    <dgm:pt modelId="{9CF354E0-AD16-4F54-B79B-8147107DC520}" type="sibTrans" cxnId="{3ED915E2-D399-47F2-938A-35835123BE48}">
      <dgm:prSet/>
      <dgm:spPr/>
      <dgm:t>
        <a:bodyPr/>
        <a:lstStyle/>
        <a:p>
          <a:endParaRPr lang="en-US"/>
        </a:p>
      </dgm:t>
    </dgm:pt>
    <dgm:pt modelId="{1DF3BB27-C352-4DCF-A2C4-4403BC9A5A41}">
      <dgm:prSet phldrT="[Text]" custT="1"/>
      <dgm:spPr>
        <a:solidFill>
          <a:schemeClr val="accent3">
            <a:alpha val="90000"/>
          </a:schemeClr>
        </a:solidFill>
        <a:ln>
          <a:solidFill>
            <a:schemeClr val="accent3"/>
          </a:solidFill>
        </a:ln>
      </dgm:spPr>
      <dgm:t>
        <a:bodyPr/>
        <a:lstStyle/>
        <a:p>
          <a:pPr algn="l">
            <a:buFont typeface="Arial" panose="020B0604020202020204" pitchFamily="34" charset="0"/>
            <a:buChar char="•"/>
          </a:pPr>
          <a:r>
            <a:rPr lang="nl-NL" sz="1500" dirty="0">
              <a:latin typeface="Roboto Lt" pitchFamily="2" charset="0"/>
              <a:ea typeface="Roboto Lt" pitchFamily="2" charset="0"/>
            </a:rPr>
            <a:t>1. We use research automation: or code collects new data, revisions every day, and re-processes the data.</a:t>
          </a:r>
        </a:p>
        <a:p>
          <a:pPr algn="l">
            <a:buFont typeface="Arial" panose="020B0604020202020204" pitchFamily="34" charset="0"/>
            <a:buChar char="•"/>
          </a:pPr>
          <a:r>
            <a:rPr lang="nl-NL" sz="1500" dirty="0">
              <a:latin typeface="Roboto Lt" pitchFamily="2" charset="0"/>
              <a:ea typeface="Roboto Lt" pitchFamily="2" charset="0"/>
            </a:rPr>
            <a:t>2. Our API immediately releases the new data.</a:t>
          </a:r>
          <a:endParaRPr lang="en-US" sz="1500" dirty="0"/>
        </a:p>
      </dgm:t>
    </dgm:pt>
    <dgm:pt modelId="{C21BDAF2-E433-4FAC-813B-6C9A6CA369D8}" type="parTrans" cxnId="{DA2CB50C-D00C-49DA-A552-E3737D951A04}">
      <dgm:prSet/>
      <dgm:spPr/>
      <dgm:t>
        <a:bodyPr/>
        <a:lstStyle/>
        <a:p>
          <a:endParaRPr lang="en-US"/>
        </a:p>
      </dgm:t>
    </dgm:pt>
    <dgm:pt modelId="{3C63031C-A854-4CB7-AE2F-F00CB3062A47}" type="sibTrans" cxnId="{DA2CB50C-D00C-49DA-A552-E3737D951A04}">
      <dgm:prSet/>
      <dgm:spPr/>
      <dgm:t>
        <a:bodyPr/>
        <a:lstStyle/>
        <a:p>
          <a:endParaRPr lang="en-US"/>
        </a:p>
      </dgm:t>
    </dgm:pt>
    <dgm:pt modelId="{201398F0-ECD9-4EC0-BE42-A7A87E8CA918}" type="pres">
      <dgm:prSet presAssocID="{789B14EE-9301-4562-95D5-2486F21A128B}" presName="diagram" presStyleCnt="0">
        <dgm:presLayoutVars>
          <dgm:chPref val="1"/>
          <dgm:dir/>
          <dgm:animOne val="branch"/>
          <dgm:animLvl val="lvl"/>
          <dgm:resizeHandles/>
        </dgm:presLayoutVars>
      </dgm:prSet>
      <dgm:spPr/>
    </dgm:pt>
    <dgm:pt modelId="{81325DB7-ED4B-47E3-9999-B48AB4B4797A}" type="pres">
      <dgm:prSet presAssocID="{F3160489-2DA5-4D0F-B0D8-A6B9494EE2AF}" presName="root" presStyleCnt="0"/>
      <dgm:spPr/>
    </dgm:pt>
    <dgm:pt modelId="{2FD07960-78CB-449F-BE8A-A59CEBB49FDF}" type="pres">
      <dgm:prSet presAssocID="{F3160489-2DA5-4D0F-B0D8-A6B9494EE2AF}" presName="rootComposite" presStyleCnt="0"/>
      <dgm:spPr/>
    </dgm:pt>
    <dgm:pt modelId="{4D599F42-46AD-4FD2-A4E6-C32F0C818704}" type="pres">
      <dgm:prSet presAssocID="{F3160489-2DA5-4D0F-B0D8-A6B9494EE2AF}" presName="rootText" presStyleLbl="node1" presStyleIdx="0" presStyleCnt="2"/>
      <dgm:spPr/>
    </dgm:pt>
    <dgm:pt modelId="{9AFA036B-B976-412B-BED8-EE1EBD1CFF46}" type="pres">
      <dgm:prSet presAssocID="{F3160489-2DA5-4D0F-B0D8-A6B9494EE2AF}" presName="rootConnector" presStyleLbl="node1" presStyleIdx="0" presStyleCnt="2"/>
      <dgm:spPr/>
    </dgm:pt>
    <dgm:pt modelId="{DF7D5D63-2BC7-4301-8C85-77B26EEAEE44}" type="pres">
      <dgm:prSet presAssocID="{F3160489-2DA5-4D0F-B0D8-A6B9494EE2AF}" presName="childShape" presStyleCnt="0"/>
      <dgm:spPr/>
    </dgm:pt>
    <dgm:pt modelId="{C03609A2-0964-4427-90EF-EA12B492416A}" type="pres">
      <dgm:prSet presAssocID="{5CFBEFF6-334D-4162-BA10-6E0D4C137CB4}" presName="Name13" presStyleLbl="parChTrans1D2" presStyleIdx="0" presStyleCnt="4"/>
      <dgm:spPr/>
    </dgm:pt>
    <dgm:pt modelId="{6F1A4B25-EC18-46BB-A471-61542C4F0C12}" type="pres">
      <dgm:prSet presAssocID="{F0D177E7-0B51-4796-BCC4-E61B7868FAA7}" presName="childText" presStyleLbl="bgAcc1" presStyleIdx="0" presStyleCnt="4" custScaleX="103872" custScaleY="143982">
        <dgm:presLayoutVars>
          <dgm:bulletEnabled val="1"/>
        </dgm:presLayoutVars>
      </dgm:prSet>
      <dgm:spPr/>
    </dgm:pt>
    <dgm:pt modelId="{BFA3EBA7-855E-4CD4-9AA6-0DBBC38983E3}" type="pres">
      <dgm:prSet presAssocID="{C21E5D04-1AB1-4EE5-B9C8-9339F6BBA2D0}" presName="Name13" presStyleLbl="parChTrans1D2" presStyleIdx="1" presStyleCnt="4"/>
      <dgm:spPr/>
    </dgm:pt>
    <dgm:pt modelId="{BB6227ED-1065-4E6A-AB44-EBEFC704F10C}" type="pres">
      <dgm:prSet presAssocID="{BC84FB9A-BDCB-470D-B7E1-8CBC2BBB035F}" presName="childText" presStyleLbl="bgAcc1" presStyleIdx="1" presStyleCnt="4" custScaleX="103872" custScaleY="145420">
        <dgm:presLayoutVars>
          <dgm:bulletEnabled val="1"/>
        </dgm:presLayoutVars>
      </dgm:prSet>
      <dgm:spPr/>
    </dgm:pt>
    <dgm:pt modelId="{4745D3CC-6AAB-47BE-8F6B-D745ACBF3C2C}" type="pres">
      <dgm:prSet presAssocID="{F94A0EFE-3B1D-4633-A817-DC8B58FAC49A}" presName="root" presStyleCnt="0"/>
      <dgm:spPr/>
    </dgm:pt>
    <dgm:pt modelId="{AEC4FCB6-A93B-444F-9B72-FC583B64B8F1}" type="pres">
      <dgm:prSet presAssocID="{F94A0EFE-3B1D-4633-A817-DC8B58FAC49A}" presName="rootComposite" presStyleCnt="0"/>
      <dgm:spPr/>
    </dgm:pt>
    <dgm:pt modelId="{F3145E8D-E664-4504-AFB5-4302E1383778}" type="pres">
      <dgm:prSet presAssocID="{F94A0EFE-3B1D-4633-A817-DC8B58FAC49A}" presName="rootText" presStyleLbl="node1" presStyleIdx="1" presStyleCnt="2"/>
      <dgm:spPr/>
    </dgm:pt>
    <dgm:pt modelId="{9F444E72-C037-467D-B0F8-D6DEF49699CB}" type="pres">
      <dgm:prSet presAssocID="{F94A0EFE-3B1D-4633-A817-DC8B58FAC49A}" presName="rootConnector" presStyleLbl="node1" presStyleIdx="1" presStyleCnt="2"/>
      <dgm:spPr/>
    </dgm:pt>
    <dgm:pt modelId="{701C4E78-187A-46C9-98E6-01D980B0D89E}" type="pres">
      <dgm:prSet presAssocID="{F94A0EFE-3B1D-4633-A817-DC8B58FAC49A}" presName="childShape" presStyleCnt="0"/>
      <dgm:spPr/>
    </dgm:pt>
    <dgm:pt modelId="{5A65906A-E962-41BC-B0AD-460F325770C4}" type="pres">
      <dgm:prSet presAssocID="{2849A727-A6E5-45F8-A213-F58C687460B4}" presName="Name13" presStyleLbl="parChTrans1D2" presStyleIdx="2" presStyleCnt="4"/>
      <dgm:spPr/>
    </dgm:pt>
    <dgm:pt modelId="{C14F12D6-4E3A-41D2-9FAF-85F21C451C1D}" type="pres">
      <dgm:prSet presAssocID="{E70C5F70-7000-4323-8178-07E74DBB9152}" presName="childText" presStyleLbl="bgAcc1" presStyleIdx="2" presStyleCnt="4" custScaleX="102844" custScaleY="143982">
        <dgm:presLayoutVars>
          <dgm:bulletEnabled val="1"/>
        </dgm:presLayoutVars>
      </dgm:prSet>
      <dgm:spPr/>
    </dgm:pt>
    <dgm:pt modelId="{C3F732D8-E8E7-4FD6-B0B0-9F0FD0FF318A}" type="pres">
      <dgm:prSet presAssocID="{C21BDAF2-E433-4FAC-813B-6C9A6CA369D8}" presName="Name13" presStyleLbl="parChTrans1D2" presStyleIdx="3" presStyleCnt="4"/>
      <dgm:spPr/>
    </dgm:pt>
    <dgm:pt modelId="{762EAA58-8057-48F9-BC01-49BE18B75F96}" type="pres">
      <dgm:prSet presAssocID="{1DF3BB27-C352-4DCF-A2C4-4403BC9A5A41}" presName="childText" presStyleLbl="bgAcc1" presStyleIdx="3" presStyleCnt="4" custScaleX="103872" custScaleY="145420">
        <dgm:presLayoutVars>
          <dgm:bulletEnabled val="1"/>
        </dgm:presLayoutVars>
      </dgm:prSet>
      <dgm:spPr/>
    </dgm:pt>
  </dgm:ptLst>
  <dgm:cxnLst>
    <dgm:cxn modelId="{DA2CB50C-D00C-49DA-A552-E3737D951A04}" srcId="{F94A0EFE-3B1D-4633-A817-DC8B58FAC49A}" destId="{1DF3BB27-C352-4DCF-A2C4-4403BC9A5A41}" srcOrd="1" destOrd="0" parTransId="{C21BDAF2-E433-4FAC-813B-6C9A6CA369D8}" sibTransId="{3C63031C-A854-4CB7-AE2F-F00CB3062A47}"/>
    <dgm:cxn modelId="{8BE61010-D5A9-4394-A55A-04089A960F2D}" type="presOf" srcId="{1DF3BB27-C352-4DCF-A2C4-4403BC9A5A41}" destId="{762EAA58-8057-48F9-BC01-49BE18B75F96}" srcOrd="0" destOrd="0" presId="urn:microsoft.com/office/officeart/2005/8/layout/hierarchy3"/>
    <dgm:cxn modelId="{AFDB345B-EE33-475D-AD88-48ACA167BD75}" type="presOf" srcId="{F0D177E7-0B51-4796-BCC4-E61B7868FAA7}" destId="{6F1A4B25-EC18-46BB-A471-61542C4F0C12}" srcOrd="0" destOrd="0" presId="urn:microsoft.com/office/officeart/2005/8/layout/hierarchy3"/>
    <dgm:cxn modelId="{4A2F1D5D-0AF0-43F2-BB2B-FBDA116539BB}" type="presOf" srcId="{F94A0EFE-3B1D-4633-A817-DC8B58FAC49A}" destId="{F3145E8D-E664-4504-AFB5-4302E1383778}" srcOrd="0" destOrd="0" presId="urn:microsoft.com/office/officeart/2005/8/layout/hierarchy3"/>
    <dgm:cxn modelId="{74EA2A61-D443-41FF-A4E5-98911668B7E3}" type="presOf" srcId="{2849A727-A6E5-45F8-A213-F58C687460B4}" destId="{5A65906A-E962-41BC-B0AD-460F325770C4}" srcOrd="0" destOrd="0" presId="urn:microsoft.com/office/officeart/2005/8/layout/hierarchy3"/>
    <dgm:cxn modelId="{B4E57B48-E460-4D35-981C-A1079950024D}" type="presOf" srcId="{BC84FB9A-BDCB-470D-B7E1-8CBC2BBB035F}" destId="{BB6227ED-1065-4E6A-AB44-EBEFC704F10C}" srcOrd="0" destOrd="0" presId="urn:microsoft.com/office/officeart/2005/8/layout/hierarchy3"/>
    <dgm:cxn modelId="{1F2D7469-2415-40AC-9C06-24ABE0199CEB}" type="presOf" srcId="{C21BDAF2-E433-4FAC-813B-6C9A6CA369D8}" destId="{C3F732D8-E8E7-4FD6-B0B0-9F0FD0FF318A}" srcOrd="0" destOrd="0" presId="urn:microsoft.com/office/officeart/2005/8/layout/hierarchy3"/>
    <dgm:cxn modelId="{E5FDAE6E-0E43-457B-8D0E-3942133CC85D}" srcId="{789B14EE-9301-4562-95D5-2486F21A128B}" destId="{F3160489-2DA5-4D0F-B0D8-A6B9494EE2AF}" srcOrd="0" destOrd="0" parTransId="{B0EE22A2-B742-47C9-8ECC-4BE06D7E5F45}" sibTransId="{4A10959E-9B62-4880-A708-EA99789AA3AA}"/>
    <dgm:cxn modelId="{AAEF9755-E59D-41F9-B6EE-6C5B0A1B177A}" srcId="{F3160489-2DA5-4D0F-B0D8-A6B9494EE2AF}" destId="{BC84FB9A-BDCB-470D-B7E1-8CBC2BBB035F}" srcOrd="1" destOrd="0" parTransId="{C21E5D04-1AB1-4EE5-B9C8-9339F6BBA2D0}" sibTransId="{C4778AD1-F93F-4968-AAA8-8B28E0BA0EC3}"/>
    <dgm:cxn modelId="{B73DBC5A-7564-4073-887B-0F8DF55ECD77}" type="presOf" srcId="{F3160489-2DA5-4D0F-B0D8-A6B9494EE2AF}" destId="{4D599F42-46AD-4FD2-A4E6-C32F0C818704}" srcOrd="0" destOrd="0" presId="urn:microsoft.com/office/officeart/2005/8/layout/hierarchy3"/>
    <dgm:cxn modelId="{6BB1A89B-9C04-46FD-A51B-4F801416C5AB}" type="presOf" srcId="{F94A0EFE-3B1D-4633-A817-DC8B58FAC49A}" destId="{9F444E72-C037-467D-B0F8-D6DEF49699CB}" srcOrd="1" destOrd="0" presId="urn:microsoft.com/office/officeart/2005/8/layout/hierarchy3"/>
    <dgm:cxn modelId="{9EB24AA9-CD60-4950-93A8-8A56EF77EA24}" type="presOf" srcId="{789B14EE-9301-4562-95D5-2486F21A128B}" destId="{201398F0-ECD9-4EC0-BE42-A7A87E8CA918}" srcOrd="0" destOrd="0" presId="urn:microsoft.com/office/officeart/2005/8/layout/hierarchy3"/>
    <dgm:cxn modelId="{B80153B8-6675-4EBB-9551-DD9B22A50B5C}" type="presOf" srcId="{F3160489-2DA5-4D0F-B0D8-A6B9494EE2AF}" destId="{9AFA036B-B976-412B-BED8-EE1EBD1CFF46}" srcOrd="1" destOrd="0" presId="urn:microsoft.com/office/officeart/2005/8/layout/hierarchy3"/>
    <dgm:cxn modelId="{4CAF9FC7-DCA0-4D0C-B00F-9D6ED0C2175B}" srcId="{F3160489-2DA5-4D0F-B0D8-A6B9494EE2AF}" destId="{F0D177E7-0B51-4796-BCC4-E61B7868FAA7}" srcOrd="0" destOrd="0" parTransId="{5CFBEFF6-334D-4162-BA10-6E0D4C137CB4}" sibTransId="{0EB8F0EC-885D-43D2-860E-060D13637F11}"/>
    <dgm:cxn modelId="{842059DA-E820-42BE-BC0B-D7FAE2FC3F87}" type="presOf" srcId="{C21E5D04-1AB1-4EE5-B9C8-9339F6BBA2D0}" destId="{BFA3EBA7-855E-4CD4-9AA6-0DBBC38983E3}" srcOrd="0" destOrd="0" presId="urn:microsoft.com/office/officeart/2005/8/layout/hierarchy3"/>
    <dgm:cxn modelId="{E0D58DDA-8126-4EBC-8A8C-B73B00B1BA08}" type="presOf" srcId="{E70C5F70-7000-4323-8178-07E74DBB9152}" destId="{C14F12D6-4E3A-41D2-9FAF-85F21C451C1D}" srcOrd="0" destOrd="0" presId="urn:microsoft.com/office/officeart/2005/8/layout/hierarchy3"/>
    <dgm:cxn modelId="{3ED915E2-D399-47F2-938A-35835123BE48}" srcId="{F94A0EFE-3B1D-4633-A817-DC8B58FAC49A}" destId="{E70C5F70-7000-4323-8178-07E74DBB9152}" srcOrd="0" destOrd="0" parTransId="{2849A727-A6E5-45F8-A213-F58C687460B4}" sibTransId="{9CF354E0-AD16-4F54-B79B-8147107DC520}"/>
    <dgm:cxn modelId="{4EF25FE8-4C69-4015-B0F1-1F12A6FA5034}" srcId="{789B14EE-9301-4562-95D5-2486F21A128B}" destId="{F94A0EFE-3B1D-4633-A817-DC8B58FAC49A}" srcOrd="1" destOrd="0" parTransId="{DDF07603-3FA8-460B-8976-7CF1F1F65B9B}" sibTransId="{77CF0148-389C-482E-8B1F-C184AF1E0D8C}"/>
    <dgm:cxn modelId="{BBF186F1-56EA-4AD6-B486-8A91C42AAF32}" type="presOf" srcId="{5CFBEFF6-334D-4162-BA10-6E0D4C137CB4}" destId="{C03609A2-0964-4427-90EF-EA12B492416A}" srcOrd="0" destOrd="0" presId="urn:microsoft.com/office/officeart/2005/8/layout/hierarchy3"/>
    <dgm:cxn modelId="{3467B517-8E18-4418-AE87-3C480FB08210}" type="presParOf" srcId="{201398F0-ECD9-4EC0-BE42-A7A87E8CA918}" destId="{81325DB7-ED4B-47E3-9999-B48AB4B4797A}" srcOrd="0" destOrd="0" presId="urn:microsoft.com/office/officeart/2005/8/layout/hierarchy3"/>
    <dgm:cxn modelId="{672DC978-9ADE-4184-B349-6F0C1D8C9A4F}" type="presParOf" srcId="{81325DB7-ED4B-47E3-9999-B48AB4B4797A}" destId="{2FD07960-78CB-449F-BE8A-A59CEBB49FDF}" srcOrd="0" destOrd="0" presId="urn:microsoft.com/office/officeart/2005/8/layout/hierarchy3"/>
    <dgm:cxn modelId="{330452FD-B655-4853-AF72-0504A4AD5E2A}" type="presParOf" srcId="{2FD07960-78CB-449F-BE8A-A59CEBB49FDF}" destId="{4D599F42-46AD-4FD2-A4E6-C32F0C818704}" srcOrd="0" destOrd="0" presId="urn:microsoft.com/office/officeart/2005/8/layout/hierarchy3"/>
    <dgm:cxn modelId="{24AEB5E1-BD28-4758-AA41-AAB9F9A6B0DC}" type="presParOf" srcId="{2FD07960-78CB-449F-BE8A-A59CEBB49FDF}" destId="{9AFA036B-B976-412B-BED8-EE1EBD1CFF46}" srcOrd="1" destOrd="0" presId="urn:microsoft.com/office/officeart/2005/8/layout/hierarchy3"/>
    <dgm:cxn modelId="{E9881AC6-C2E6-4FC4-983E-EEFECADB7F7B}" type="presParOf" srcId="{81325DB7-ED4B-47E3-9999-B48AB4B4797A}" destId="{DF7D5D63-2BC7-4301-8C85-77B26EEAEE44}" srcOrd="1" destOrd="0" presId="urn:microsoft.com/office/officeart/2005/8/layout/hierarchy3"/>
    <dgm:cxn modelId="{2E1A7373-84BF-46DD-912D-B04EDC0DE296}" type="presParOf" srcId="{DF7D5D63-2BC7-4301-8C85-77B26EEAEE44}" destId="{C03609A2-0964-4427-90EF-EA12B492416A}" srcOrd="0" destOrd="0" presId="urn:microsoft.com/office/officeart/2005/8/layout/hierarchy3"/>
    <dgm:cxn modelId="{2F6CF159-E12A-459F-A584-F54F65576F2B}" type="presParOf" srcId="{DF7D5D63-2BC7-4301-8C85-77B26EEAEE44}" destId="{6F1A4B25-EC18-46BB-A471-61542C4F0C12}" srcOrd="1" destOrd="0" presId="urn:microsoft.com/office/officeart/2005/8/layout/hierarchy3"/>
    <dgm:cxn modelId="{6B5BE9F3-617A-41DC-8CCE-883D46B43457}" type="presParOf" srcId="{DF7D5D63-2BC7-4301-8C85-77B26EEAEE44}" destId="{BFA3EBA7-855E-4CD4-9AA6-0DBBC38983E3}" srcOrd="2" destOrd="0" presId="urn:microsoft.com/office/officeart/2005/8/layout/hierarchy3"/>
    <dgm:cxn modelId="{514DB562-A085-4546-948E-58747C0696F5}" type="presParOf" srcId="{DF7D5D63-2BC7-4301-8C85-77B26EEAEE44}" destId="{BB6227ED-1065-4E6A-AB44-EBEFC704F10C}" srcOrd="3" destOrd="0" presId="urn:microsoft.com/office/officeart/2005/8/layout/hierarchy3"/>
    <dgm:cxn modelId="{B35EF3B9-E7B5-47C2-9733-C1A00F3AE1CF}" type="presParOf" srcId="{201398F0-ECD9-4EC0-BE42-A7A87E8CA918}" destId="{4745D3CC-6AAB-47BE-8F6B-D745ACBF3C2C}" srcOrd="1" destOrd="0" presId="urn:microsoft.com/office/officeart/2005/8/layout/hierarchy3"/>
    <dgm:cxn modelId="{66A01E86-D9E6-4A71-BEDB-C93470AA588D}" type="presParOf" srcId="{4745D3CC-6AAB-47BE-8F6B-D745ACBF3C2C}" destId="{AEC4FCB6-A93B-444F-9B72-FC583B64B8F1}" srcOrd="0" destOrd="0" presId="urn:microsoft.com/office/officeart/2005/8/layout/hierarchy3"/>
    <dgm:cxn modelId="{9CCA7C3B-8FAF-4CA8-97A8-C71A4AB34151}" type="presParOf" srcId="{AEC4FCB6-A93B-444F-9B72-FC583B64B8F1}" destId="{F3145E8D-E664-4504-AFB5-4302E1383778}" srcOrd="0" destOrd="0" presId="urn:microsoft.com/office/officeart/2005/8/layout/hierarchy3"/>
    <dgm:cxn modelId="{87662063-D606-4C99-87D7-ED3CBC08B4A2}" type="presParOf" srcId="{AEC4FCB6-A93B-444F-9B72-FC583B64B8F1}" destId="{9F444E72-C037-467D-B0F8-D6DEF49699CB}" srcOrd="1" destOrd="0" presId="urn:microsoft.com/office/officeart/2005/8/layout/hierarchy3"/>
    <dgm:cxn modelId="{63113979-0EBF-468B-80C1-C1AFA24A3236}" type="presParOf" srcId="{4745D3CC-6AAB-47BE-8F6B-D745ACBF3C2C}" destId="{701C4E78-187A-46C9-98E6-01D980B0D89E}" srcOrd="1" destOrd="0" presId="urn:microsoft.com/office/officeart/2005/8/layout/hierarchy3"/>
    <dgm:cxn modelId="{877FAEC9-DE8A-4572-9C68-DA9EBD736C42}" type="presParOf" srcId="{701C4E78-187A-46C9-98E6-01D980B0D89E}" destId="{5A65906A-E962-41BC-B0AD-460F325770C4}" srcOrd="0" destOrd="0" presId="urn:microsoft.com/office/officeart/2005/8/layout/hierarchy3"/>
    <dgm:cxn modelId="{ED10FF09-006C-4907-A381-9ED66B7D1E57}" type="presParOf" srcId="{701C4E78-187A-46C9-98E6-01D980B0D89E}" destId="{C14F12D6-4E3A-41D2-9FAF-85F21C451C1D}" srcOrd="1" destOrd="0" presId="urn:microsoft.com/office/officeart/2005/8/layout/hierarchy3"/>
    <dgm:cxn modelId="{34E953B0-946B-4256-AEF7-70E4C9FBDB28}" type="presParOf" srcId="{701C4E78-187A-46C9-98E6-01D980B0D89E}" destId="{C3F732D8-E8E7-4FD6-B0B0-9F0FD0FF318A}" srcOrd="2" destOrd="0" presId="urn:microsoft.com/office/officeart/2005/8/layout/hierarchy3"/>
    <dgm:cxn modelId="{D158E62A-7445-43E5-97C5-A6AEE8681D76}" type="presParOf" srcId="{701C4E78-187A-46C9-98E6-01D980B0D89E}" destId="{762EAA58-8057-48F9-BC01-49BE18B75F96}"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9B14EE-9301-4562-95D5-2486F21A128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F3160489-2DA5-4D0F-B0D8-A6B9494EE2AF}">
      <dgm:prSet phldrT="[Text]" custT="1"/>
      <dgm:spPr>
        <a:solidFill>
          <a:schemeClr val="accent2"/>
        </a:solidFill>
      </dgm:spPr>
      <dgm: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Coherence &amp; Comparability</a:t>
          </a:r>
          <a:endParaRPr lang="en-US" sz="3200" kern="1200" dirty="0">
            <a:solidFill>
              <a:prstClr val="white"/>
            </a:solidFill>
            <a:latin typeface="Roboto" pitchFamily="2" charset="0"/>
            <a:ea typeface="Roboto" pitchFamily="2" charset="0"/>
            <a:cs typeface="+mn-cs"/>
          </a:endParaRPr>
        </a:p>
      </dgm:t>
    </dgm:pt>
    <dgm:pt modelId="{B0EE22A2-B742-47C9-8ECC-4BE06D7E5F45}" type="parTrans" cxnId="{E5FDAE6E-0E43-457B-8D0E-3942133CC85D}">
      <dgm:prSet/>
      <dgm:spPr/>
      <dgm:t>
        <a:bodyPr/>
        <a:lstStyle/>
        <a:p>
          <a:endParaRPr lang="en-US"/>
        </a:p>
      </dgm:t>
    </dgm:pt>
    <dgm:pt modelId="{4A10959E-9B62-4880-A708-EA99789AA3AA}" type="sibTrans" cxnId="{E5FDAE6E-0E43-457B-8D0E-3942133CC85D}">
      <dgm:prSet/>
      <dgm:spPr/>
      <dgm:t>
        <a:bodyPr/>
        <a:lstStyle/>
        <a:p>
          <a:endParaRPr lang="en-US"/>
        </a:p>
      </dgm:t>
    </dgm:pt>
    <dgm:pt modelId="{F0D177E7-0B51-4796-BCC4-E61B7868FAA7}">
      <dgm:prSet phldrT="[Text]" custT="1"/>
      <dgm:spPr>
        <a:solidFill>
          <a:schemeClr val="accent2">
            <a:alpha val="90000"/>
          </a:schemeClr>
        </a:solidFill>
        <a:ln>
          <a:solidFill>
            <a:schemeClr val="accent2"/>
          </a:solidFill>
        </a:ln>
      </dgm:spPr>
      <dgm:t>
        <a:bodyPr/>
        <a:lstStyle/>
        <a:p>
          <a:pPr algn="l">
            <a:buFont typeface="Arial" panose="020B0604020202020204" pitchFamily="34" charset="0"/>
            <a:buChar char="•"/>
          </a:pPr>
          <a:r>
            <a:rPr lang="nl-NL" sz="1400" dirty="0">
              <a:solidFill>
                <a:schemeClr val="bg1"/>
              </a:solidFill>
              <a:latin typeface="Roboto Lt" pitchFamily="2" charset="0"/>
              <a:ea typeface="Roboto Lt" pitchFamily="2" charset="0"/>
            </a:rPr>
            <a:t>1 . </a:t>
          </a:r>
          <a:r>
            <a:rPr lang="nl-NL" sz="1500" dirty="0">
              <a:solidFill>
                <a:schemeClr val="bg1"/>
              </a:solidFill>
              <a:latin typeface="Roboto Lt" pitchFamily="2" charset="0"/>
              <a:ea typeface="Roboto Lt" pitchFamily="2" charset="0"/>
            </a:rPr>
            <a:t>Our curators are selecting data and designing indicators that can be joined with all other indicators in our observatory.</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We make sure that the timeframe, unit, currency, and other aspects make the data comparable.</a:t>
          </a:r>
          <a:endParaRPr lang="en-US" sz="1500" dirty="0">
            <a:solidFill>
              <a:schemeClr val="bg1"/>
            </a:solidFill>
          </a:endParaRPr>
        </a:p>
      </dgm:t>
    </dgm:pt>
    <dgm:pt modelId="{5CFBEFF6-334D-4162-BA10-6E0D4C137CB4}" type="parTrans" cxnId="{4CAF9FC7-DCA0-4D0C-B00F-9D6ED0C2175B}">
      <dgm:prSet/>
      <dgm:spPr/>
      <dgm:t>
        <a:bodyPr/>
        <a:lstStyle/>
        <a:p>
          <a:endParaRPr lang="en-US"/>
        </a:p>
      </dgm:t>
    </dgm:pt>
    <dgm:pt modelId="{0EB8F0EC-885D-43D2-860E-060D13637F11}" type="sibTrans" cxnId="{4CAF9FC7-DCA0-4D0C-B00F-9D6ED0C2175B}">
      <dgm:prSet/>
      <dgm:spPr/>
      <dgm:t>
        <a:bodyPr/>
        <a:lstStyle/>
        <a:p>
          <a:endParaRPr lang="en-US"/>
        </a:p>
      </dgm:t>
    </dgm:pt>
    <dgm:pt modelId="{BC84FB9A-BDCB-470D-B7E1-8CBC2BBB035F}">
      <dgm:prSet phldrT="[Text]" custT="1"/>
      <dgm:spPr>
        <a:solidFill>
          <a:schemeClr val="accent2">
            <a:alpha val="90000"/>
          </a:schemeClr>
        </a:solidFill>
        <a:ln>
          <a:solidFill>
            <a:schemeClr val="accent2"/>
          </a:solidFill>
        </a:ln>
      </dgm:spPr>
      <dgm:t>
        <a:bodyPr/>
        <a:lstStyle/>
        <a:p>
          <a:pPr algn="l">
            <a:buFont typeface="Arial" panose="020B0604020202020204" pitchFamily="34" charset="0"/>
            <a:buChar char="•"/>
          </a:pPr>
          <a:r>
            <a:rPr lang="nl-NL" sz="1500" dirty="0">
              <a:solidFill>
                <a:schemeClr val="bg1"/>
              </a:solidFill>
              <a:latin typeface="Roboto Lt" pitchFamily="2" charset="0"/>
              <a:ea typeface="Roboto Lt" pitchFamily="2" charset="0"/>
            </a:rPr>
            <a:t>1 . Our software + API fully embraces the tidy data concept,. It makes integration with all our data, and other databases easier and less likely to cause logical errors.</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We aim for a large cross-section of observations (all Europe), timeframe, and several indicators for cross-comparison</a:t>
          </a:r>
          <a:r>
            <a:rPr lang="nl-NL" sz="1400" dirty="0">
              <a:solidFill>
                <a:schemeClr val="bg1"/>
              </a:solidFill>
              <a:latin typeface="Roboto Lt" pitchFamily="2" charset="0"/>
              <a:ea typeface="Roboto Lt" pitchFamily="2" charset="0"/>
            </a:rPr>
            <a:t>.</a:t>
          </a:r>
          <a:endParaRPr lang="en-US" sz="1400" dirty="0">
            <a:solidFill>
              <a:schemeClr val="bg1"/>
            </a:solidFill>
          </a:endParaRPr>
        </a:p>
      </dgm:t>
    </dgm:pt>
    <dgm:pt modelId="{C21E5D04-1AB1-4EE5-B9C8-9339F6BBA2D0}" type="parTrans" cxnId="{AAEF9755-E59D-41F9-B6EE-6C5B0A1B177A}">
      <dgm:prSet/>
      <dgm:spPr/>
      <dgm:t>
        <a:bodyPr/>
        <a:lstStyle/>
        <a:p>
          <a:endParaRPr lang="en-US"/>
        </a:p>
      </dgm:t>
    </dgm:pt>
    <dgm:pt modelId="{C4778AD1-F93F-4968-AAA8-8B28E0BA0EC3}" type="sibTrans" cxnId="{AAEF9755-E59D-41F9-B6EE-6C5B0A1B177A}">
      <dgm:prSet/>
      <dgm:spPr/>
      <dgm:t>
        <a:bodyPr/>
        <a:lstStyle/>
        <a:p>
          <a:endParaRPr lang="en-US"/>
        </a:p>
      </dgm:t>
    </dgm:pt>
    <dgm:pt modelId="{F94A0EFE-3B1D-4633-A817-DC8B58FAC49A}">
      <dgm:prSet phldrT="[Text]" custT="1"/>
      <dgm:spPr>
        <a:solidFill>
          <a:schemeClr val="accent4"/>
        </a:solidFill>
      </dgm:spPr>
      <dgm: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Accessibility &amp; Clarity</a:t>
          </a:r>
          <a:endParaRPr lang="en-US" sz="3200" kern="1200" dirty="0">
            <a:solidFill>
              <a:prstClr val="white"/>
            </a:solidFill>
            <a:latin typeface="Roboto" pitchFamily="2" charset="0"/>
            <a:ea typeface="Roboto" pitchFamily="2" charset="0"/>
            <a:cs typeface="+mn-cs"/>
          </a:endParaRPr>
        </a:p>
      </dgm:t>
    </dgm:pt>
    <dgm:pt modelId="{DDF07603-3FA8-460B-8976-7CF1F1F65B9B}" type="parTrans" cxnId="{4EF25FE8-4C69-4015-B0F1-1F12A6FA5034}">
      <dgm:prSet/>
      <dgm:spPr/>
      <dgm:t>
        <a:bodyPr/>
        <a:lstStyle/>
        <a:p>
          <a:endParaRPr lang="en-US"/>
        </a:p>
      </dgm:t>
    </dgm:pt>
    <dgm:pt modelId="{77CF0148-389C-482E-8B1F-C184AF1E0D8C}" type="sibTrans" cxnId="{4EF25FE8-4C69-4015-B0F1-1F12A6FA5034}">
      <dgm:prSet/>
      <dgm:spPr/>
      <dgm:t>
        <a:bodyPr/>
        <a:lstStyle/>
        <a:p>
          <a:endParaRPr lang="en-US"/>
        </a:p>
      </dgm:t>
    </dgm:pt>
    <dgm:pt modelId="{E70C5F70-7000-4323-8178-07E74DBB9152}">
      <dgm:prSet phldrT="[Text]" custT="1"/>
      <dgm:spPr>
        <a:solidFill>
          <a:schemeClr val="accent4">
            <a:alpha val="90000"/>
          </a:schemeClr>
        </a:solidFill>
        <a:ln>
          <a:solidFill>
            <a:schemeClr val="accent4"/>
          </a:solidFill>
        </a:ln>
      </dgm:spPr>
      <dgm:t>
        <a:bodyPr/>
        <a:lstStyle/>
        <a:p>
          <a:pPr algn="l">
            <a:buFont typeface="Arial" panose="020B0604020202020204" pitchFamily="34" charset="0"/>
            <a:buChar char="•"/>
          </a:pPr>
          <a:r>
            <a:rPr lang="nl-NL" sz="1500" dirty="0">
              <a:solidFill>
                <a:schemeClr val="bg1"/>
              </a:solidFill>
              <a:latin typeface="Roboto Lt" pitchFamily="2" charset="0"/>
              <a:ea typeface="Roboto Lt" pitchFamily="2" charset="0"/>
            </a:rPr>
            <a:t>1 . Our curators place our data in scientific publications,  open policy analysis, and business use cases to make sure that they they makes sense.</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Our open collaboration method offers user feedback from academia, public and NGO policy and business users.</a:t>
          </a:r>
          <a:endParaRPr lang="en-US" sz="1500" dirty="0">
            <a:solidFill>
              <a:schemeClr val="bg1"/>
            </a:solidFill>
          </a:endParaRPr>
        </a:p>
      </dgm:t>
    </dgm:pt>
    <dgm:pt modelId="{2849A727-A6E5-45F8-A213-F58C687460B4}" type="parTrans" cxnId="{3ED915E2-D399-47F2-938A-35835123BE48}">
      <dgm:prSet/>
      <dgm:spPr/>
      <dgm:t>
        <a:bodyPr/>
        <a:lstStyle/>
        <a:p>
          <a:endParaRPr lang="en-US"/>
        </a:p>
      </dgm:t>
    </dgm:pt>
    <dgm:pt modelId="{9CF354E0-AD16-4F54-B79B-8147107DC520}" type="sibTrans" cxnId="{3ED915E2-D399-47F2-938A-35835123BE48}">
      <dgm:prSet/>
      <dgm:spPr/>
      <dgm:t>
        <a:bodyPr/>
        <a:lstStyle/>
        <a:p>
          <a:endParaRPr lang="en-US"/>
        </a:p>
      </dgm:t>
    </dgm:pt>
    <dgm:pt modelId="{1DF3BB27-C352-4DCF-A2C4-4403BC9A5A41}">
      <dgm:prSet phldrT="[Text]" custT="1"/>
      <dgm:spPr>
        <a:solidFill>
          <a:schemeClr val="accent4">
            <a:alpha val="90000"/>
          </a:schemeClr>
        </a:solidFill>
        <a:ln>
          <a:solidFill>
            <a:schemeClr val="accent4"/>
          </a:solidFill>
        </a:ln>
      </dgm:spPr>
      <dgm:t>
        <a:bodyPr/>
        <a:lstStyle/>
        <a:p>
          <a:pPr algn="l">
            <a:buFont typeface="Arial" panose="020B0604020202020204" pitchFamily="34" charset="0"/>
            <a:buChar char="•"/>
          </a:pPr>
          <a:r>
            <a:rPr lang="nl-NL" sz="1500" dirty="0">
              <a:solidFill>
                <a:schemeClr val="bg1"/>
              </a:solidFill>
              <a:latin typeface="Roboto Lt" pitchFamily="2" charset="0"/>
              <a:ea typeface="Roboto Lt" pitchFamily="2" charset="0"/>
            </a:rPr>
            <a:t>1 . Our API contains a daily refreshed full set of our indicators (we aim at 100-200 indicators in the observatory)</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Our documentation website is automatically refreshing the indicator description, the data overview and the latest metadata (new observations, new imputations, etc.)</a:t>
          </a:r>
          <a:endParaRPr lang="en-US" sz="1500" dirty="0">
            <a:solidFill>
              <a:schemeClr val="bg1"/>
            </a:solidFill>
          </a:endParaRPr>
        </a:p>
      </dgm:t>
    </dgm:pt>
    <dgm:pt modelId="{C21BDAF2-E433-4FAC-813B-6C9A6CA369D8}" type="parTrans" cxnId="{DA2CB50C-D00C-49DA-A552-E3737D951A04}">
      <dgm:prSet/>
      <dgm:spPr/>
      <dgm:t>
        <a:bodyPr/>
        <a:lstStyle/>
        <a:p>
          <a:endParaRPr lang="en-US"/>
        </a:p>
      </dgm:t>
    </dgm:pt>
    <dgm:pt modelId="{3C63031C-A854-4CB7-AE2F-F00CB3062A47}" type="sibTrans" cxnId="{DA2CB50C-D00C-49DA-A552-E3737D951A04}">
      <dgm:prSet/>
      <dgm:spPr/>
      <dgm:t>
        <a:bodyPr/>
        <a:lstStyle/>
        <a:p>
          <a:endParaRPr lang="en-US"/>
        </a:p>
      </dgm:t>
    </dgm:pt>
    <dgm:pt modelId="{201398F0-ECD9-4EC0-BE42-A7A87E8CA918}" type="pres">
      <dgm:prSet presAssocID="{789B14EE-9301-4562-95D5-2486F21A128B}" presName="diagram" presStyleCnt="0">
        <dgm:presLayoutVars>
          <dgm:chPref val="1"/>
          <dgm:dir/>
          <dgm:animOne val="branch"/>
          <dgm:animLvl val="lvl"/>
          <dgm:resizeHandles/>
        </dgm:presLayoutVars>
      </dgm:prSet>
      <dgm:spPr/>
    </dgm:pt>
    <dgm:pt modelId="{81325DB7-ED4B-47E3-9999-B48AB4B4797A}" type="pres">
      <dgm:prSet presAssocID="{F3160489-2DA5-4D0F-B0D8-A6B9494EE2AF}" presName="root" presStyleCnt="0"/>
      <dgm:spPr/>
    </dgm:pt>
    <dgm:pt modelId="{2FD07960-78CB-449F-BE8A-A59CEBB49FDF}" type="pres">
      <dgm:prSet presAssocID="{F3160489-2DA5-4D0F-B0D8-A6B9494EE2AF}" presName="rootComposite" presStyleCnt="0"/>
      <dgm:spPr/>
    </dgm:pt>
    <dgm:pt modelId="{4D599F42-46AD-4FD2-A4E6-C32F0C818704}" type="pres">
      <dgm:prSet presAssocID="{F3160489-2DA5-4D0F-B0D8-A6B9494EE2AF}" presName="rootText" presStyleLbl="node1" presStyleIdx="0" presStyleCnt="2"/>
      <dgm:spPr/>
    </dgm:pt>
    <dgm:pt modelId="{9AFA036B-B976-412B-BED8-EE1EBD1CFF46}" type="pres">
      <dgm:prSet presAssocID="{F3160489-2DA5-4D0F-B0D8-A6B9494EE2AF}" presName="rootConnector" presStyleLbl="node1" presStyleIdx="0" presStyleCnt="2"/>
      <dgm:spPr/>
    </dgm:pt>
    <dgm:pt modelId="{DF7D5D63-2BC7-4301-8C85-77B26EEAEE44}" type="pres">
      <dgm:prSet presAssocID="{F3160489-2DA5-4D0F-B0D8-A6B9494EE2AF}" presName="childShape" presStyleCnt="0"/>
      <dgm:spPr/>
    </dgm:pt>
    <dgm:pt modelId="{C03609A2-0964-4427-90EF-EA12B492416A}" type="pres">
      <dgm:prSet presAssocID="{5CFBEFF6-334D-4162-BA10-6E0D4C137CB4}" presName="Name13" presStyleLbl="parChTrans1D2" presStyleIdx="0" presStyleCnt="4"/>
      <dgm:spPr/>
    </dgm:pt>
    <dgm:pt modelId="{6F1A4B25-EC18-46BB-A471-61542C4F0C12}" type="pres">
      <dgm:prSet presAssocID="{F0D177E7-0B51-4796-BCC4-E61B7868FAA7}" presName="childText" presStyleLbl="bgAcc1" presStyleIdx="0" presStyleCnt="4" custScaleX="102844" custScaleY="143982">
        <dgm:presLayoutVars>
          <dgm:bulletEnabled val="1"/>
        </dgm:presLayoutVars>
      </dgm:prSet>
      <dgm:spPr/>
    </dgm:pt>
    <dgm:pt modelId="{BFA3EBA7-855E-4CD4-9AA6-0DBBC38983E3}" type="pres">
      <dgm:prSet presAssocID="{C21E5D04-1AB1-4EE5-B9C8-9339F6BBA2D0}" presName="Name13" presStyleLbl="parChTrans1D2" presStyleIdx="1" presStyleCnt="4"/>
      <dgm:spPr/>
    </dgm:pt>
    <dgm:pt modelId="{BB6227ED-1065-4E6A-AB44-EBEFC704F10C}" type="pres">
      <dgm:prSet presAssocID="{BC84FB9A-BDCB-470D-B7E1-8CBC2BBB035F}" presName="childText" presStyleLbl="bgAcc1" presStyleIdx="1" presStyleCnt="4" custScaleX="103872" custScaleY="145420">
        <dgm:presLayoutVars>
          <dgm:bulletEnabled val="1"/>
        </dgm:presLayoutVars>
      </dgm:prSet>
      <dgm:spPr/>
    </dgm:pt>
    <dgm:pt modelId="{4745D3CC-6AAB-47BE-8F6B-D745ACBF3C2C}" type="pres">
      <dgm:prSet presAssocID="{F94A0EFE-3B1D-4633-A817-DC8B58FAC49A}" presName="root" presStyleCnt="0"/>
      <dgm:spPr/>
    </dgm:pt>
    <dgm:pt modelId="{AEC4FCB6-A93B-444F-9B72-FC583B64B8F1}" type="pres">
      <dgm:prSet presAssocID="{F94A0EFE-3B1D-4633-A817-DC8B58FAC49A}" presName="rootComposite" presStyleCnt="0"/>
      <dgm:spPr/>
    </dgm:pt>
    <dgm:pt modelId="{F3145E8D-E664-4504-AFB5-4302E1383778}" type="pres">
      <dgm:prSet presAssocID="{F94A0EFE-3B1D-4633-A817-DC8B58FAC49A}" presName="rootText" presStyleLbl="node1" presStyleIdx="1" presStyleCnt="2"/>
      <dgm:spPr/>
    </dgm:pt>
    <dgm:pt modelId="{9F444E72-C037-467D-B0F8-D6DEF49699CB}" type="pres">
      <dgm:prSet presAssocID="{F94A0EFE-3B1D-4633-A817-DC8B58FAC49A}" presName="rootConnector" presStyleLbl="node1" presStyleIdx="1" presStyleCnt="2"/>
      <dgm:spPr/>
    </dgm:pt>
    <dgm:pt modelId="{701C4E78-187A-46C9-98E6-01D980B0D89E}" type="pres">
      <dgm:prSet presAssocID="{F94A0EFE-3B1D-4633-A817-DC8B58FAC49A}" presName="childShape" presStyleCnt="0"/>
      <dgm:spPr/>
    </dgm:pt>
    <dgm:pt modelId="{5A65906A-E962-41BC-B0AD-460F325770C4}" type="pres">
      <dgm:prSet presAssocID="{2849A727-A6E5-45F8-A213-F58C687460B4}" presName="Name13" presStyleLbl="parChTrans1D2" presStyleIdx="2" presStyleCnt="4"/>
      <dgm:spPr/>
    </dgm:pt>
    <dgm:pt modelId="{C14F12D6-4E3A-41D2-9FAF-85F21C451C1D}" type="pres">
      <dgm:prSet presAssocID="{E70C5F70-7000-4323-8178-07E74DBB9152}" presName="childText" presStyleLbl="bgAcc1" presStyleIdx="2" presStyleCnt="4" custScaleX="102844" custScaleY="143982">
        <dgm:presLayoutVars>
          <dgm:bulletEnabled val="1"/>
        </dgm:presLayoutVars>
      </dgm:prSet>
      <dgm:spPr/>
    </dgm:pt>
    <dgm:pt modelId="{C3F732D8-E8E7-4FD6-B0B0-9F0FD0FF318A}" type="pres">
      <dgm:prSet presAssocID="{C21BDAF2-E433-4FAC-813B-6C9A6CA369D8}" presName="Name13" presStyleLbl="parChTrans1D2" presStyleIdx="3" presStyleCnt="4"/>
      <dgm:spPr/>
    </dgm:pt>
    <dgm:pt modelId="{762EAA58-8057-48F9-BC01-49BE18B75F96}" type="pres">
      <dgm:prSet presAssocID="{1DF3BB27-C352-4DCF-A2C4-4403BC9A5A41}" presName="childText" presStyleLbl="bgAcc1" presStyleIdx="3" presStyleCnt="4" custScaleX="103872" custScaleY="145420">
        <dgm:presLayoutVars>
          <dgm:bulletEnabled val="1"/>
        </dgm:presLayoutVars>
      </dgm:prSet>
      <dgm:spPr/>
    </dgm:pt>
  </dgm:ptLst>
  <dgm:cxnLst>
    <dgm:cxn modelId="{DA2CB50C-D00C-49DA-A552-E3737D951A04}" srcId="{F94A0EFE-3B1D-4633-A817-DC8B58FAC49A}" destId="{1DF3BB27-C352-4DCF-A2C4-4403BC9A5A41}" srcOrd="1" destOrd="0" parTransId="{C21BDAF2-E433-4FAC-813B-6C9A6CA369D8}" sibTransId="{3C63031C-A854-4CB7-AE2F-F00CB3062A47}"/>
    <dgm:cxn modelId="{8BE61010-D5A9-4394-A55A-04089A960F2D}" type="presOf" srcId="{1DF3BB27-C352-4DCF-A2C4-4403BC9A5A41}" destId="{762EAA58-8057-48F9-BC01-49BE18B75F96}" srcOrd="0" destOrd="0" presId="urn:microsoft.com/office/officeart/2005/8/layout/hierarchy3"/>
    <dgm:cxn modelId="{AFDB345B-EE33-475D-AD88-48ACA167BD75}" type="presOf" srcId="{F0D177E7-0B51-4796-BCC4-E61B7868FAA7}" destId="{6F1A4B25-EC18-46BB-A471-61542C4F0C12}" srcOrd="0" destOrd="0" presId="urn:microsoft.com/office/officeart/2005/8/layout/hierarchy3"/>
    <dgm:cxn modelId="{4A2F1D5D-0AF0-43F2-BB2B-FBDA116539BB}" type="presOf" srcId="{F94A0EFE-3B1D-4633-A817-DC8B58FAC49A}" destId="{F3145E8D-E664-4504-AFB5-4302E1383778}" srcOrd="0" destOrd="0" presId="urn:microsoft.com/office/officeart/2005/8/layout/hierarchy3"/>
    <dgm:cxn modelId="{74EA2A61-D443-41FF-A4E5-98911668B7E3}" type="presOf" srcId="{2849A727-A6E5-45F8-A213-F58C687460B4}" destId="{5A65906A-E962-41BC-B0AD-460F325770C4}" srcOrd="0" destOrd="0" presId="urn:microsoft.com/office/officeart/2005/8/layout/hierarchy3"/>
    <dgm:cxn modelId="{B4E57B48-E460-4D35-981C-A1079950024D}" type="presOf" srcId="{BC84FB9A-BDCB-470D-B7E1-8CBC2BBB035F}" destId="{BB6227ED-1065-4E6A-AB44-EBEFC704F10C}" srcOrd="0" destOrd="0" presId="urn:microsoft.com/office/officeart/2005/8/layout/hierarchy3"/>
    <dgm:cxn modelId="{1F2D7469-2415-40AC-9C06-24ABE0199CEB}" type="presOf" srcId="{C21BDAF2-E433-4FAC-813B-6C9A6CA369D8}" destId="{C3F732D8-E8E7-4FD6-B0B0-9F0FD0FF318A}" srcOrd="0" destOrd="0" presId="urn:microsoft.com/office/officeart/2005/8/layout/hierarchy3"/>
    <dgm:cxn modelId="{E5FDAE6E-0E43-457B-8D0E-3942133CC85D}" srcId="{789B14EE-9301-4562-95D5-2486F21A128B}" destId="{F3160489-2DA5-4D0F-B0D8-A6B9494EE2AF}" srcOrd="0" destOrd="0" parTransId="{B0EE22A2-B742-47C9-8ECC-4BE06D7E5F45}" sibTransId="{4A10959E-9B62-4880-A708-EA99789AA3AA}"/>
    <dgm:cxn modelId="{AAEF9755-E59D-41F9-B6EE-6C5B0A1B177A}" srcId="{F3160489-2DA5-4D0F-B0D8-A6B9494EE2AF}" destId="{BC84FB9A-BDCB-470D-B7E1-8CBC2BBB035F}" srcOrd="1" destOrd="0" parTransId="{C21E5D04-1AB1-4EE5-B9C8-9339F6BBA2D0}" sibTransId="{C4778AD1-F93F-4968-AAA8-8B28E0BA0EC3}"/>
    <dgm:cxn modelId="{B73DBC5A-7564-4073-887B-0F8DF55ECD77}" type="presOf" srcId="{F3160489-2DA5-4D0F-B0D8-A6B9494EE2AF}" destId="{4D599F42-46AD-4FD2-A4E6-C32F0C818704}" srcOrd="0" destOrd="0" presId="urn:microsoft.com/office/officeart/2005/8/layout/hierarchy3"/>
    <dgm:cxn modelId="{6BB1A89B-9C04-46FD-A51B-4F801416C5AB}" type="presOf" srcId="{F94A0EFE-3B1D-4633-A817-DC8B58FAC49A}" destId="{9F444E72-C037-467D-B0F8-D6DEF49699CB}" srcOrd="1" destOrd="0" presId="urn:microsoft.com/office/officeart/2005/8/layout/hierarchy3"/>
    <dgm:cxn modelId="{9EB24AA9-CD60-4950-93A8-8A56EF77EA24}" type="presOf" srcId="{789B14EE-9301-4562-95D5-2486F21A128B}" destId="{201398F0-ECD9-4EC0-BE42-A7A87E8CA918}" srcOrd="0" destOrd="0" presId="urn:microsoft.com/office/officeart/2005/8/layout/hierarchy3"/>
    <dgm:cxn modelId="{B80153B8-6675-4EBB-9551-DD9B22A50B5C}" type="presOf" srcId="{F3160489-2DA5-4D0F-B0D8-A6B9494EE2AF}" destId="{9AFA036B-B976-412B-BED8-EE1EBD1CFF46}" srcOrd="1" destOrd="0" presId="urn:microsoft.com/office/officeart/2005/8/layout/hierarchy3"/>
    <dgm:cxn modelId="{4CAF9FC7-DCA0-4D0C-B00F-9D6ED0C2175B}" srcId="{F3160489-2DA5-4D0F-B0D8-A6B9494EE2AF}" destId="{F0D177E7-0B51-4796-BCC4-E61B7868FAA7}" srcOrd="0" destOrd="0" parTransId="{5CFBEFF6-334D-4162-BA10-6E0D4C137CB4}" sibTransId="{0EB8F0EC-885D-43D2-860E-060D13637F11}"/>
    <dgm:cxn modelId="{842059DA-E820-42BE-BC0B-D7FAE2FC3F87}" type="presOf" srcId="{C21E5D04-1AB1-4EE5-B9C8-9339F6BBA2D0}" destId="{BFA3EBA7-855E-4CD4-9AA6-0DBBC38983E3}" srcOrd="0" destOrd="0" presId="urn:microsoft.com/office/officeart/2005/8/layout/hierarchy3"/>
    <dgm:cxn modelId="{E0D58DDA-8126-4EBC-8A8C-B73B00B1BA08}" type="presOf" srcId="{E70C5F70-7000-4323-8178-07E74DBB9152}" destId="{C14F12D6-4E3A-41D2-9FAF-85F21C451C1D}" srcOrd="0" destOrd="0" presId="urn:microsoft.com/office/officeart/2005/8/layout/hierarchy3"/>
    <dgm:cxn modelId="{3ED915E2-D399-47F2-938A-35835123BE48}" srcId="{F94A0EFE-3B1D-4633-A817-DC8B58FAC49A}" destId="{E70C5F70-7000-4323-8178-07E74DBB9152}" srcOrd="0" destOrd="0" parTransId="{2849A727-A6E5-45F8-A213-F58C687460B4}" sibTransId="{9CF354E0-AD16-4F54-B79B-8147107DC520}"/>
    <dgm:cxn modelId="{4EF25FE8-4C69-4015-B0F1-1F12A6FA5034}" srcId="{789B14EE-9301-4562-95D5-2486F21A128B}" destId="{F94A0EFE-3B1D-4633-A817-DC8B58FAC49A}" srcOrd="1" destOrd="0" parTransId="{DDF07603-3FA8-460B-8976-7CF1F1F65B9B}" sibTransId="{77CF0148-389C-482E-8B1F-C184AF1E0D8C}"/>
    <dgm:cxn modelId="{BBF186F1-56EA-4AD6-B486-8A91C42AAF32}" type="presOf" srcId="{5CFBEFF6-334D-4162-BA10-6E0D4C137CB4}" destId="{C03609A2-0964-4427-90EF-EA12B492416A}" srcOrd="0" destOrd="0" presId="urn:microsoft.com/office/officeart/2005/8/layout/hierarchy3"/>
    <dgm:cxn modelId="{3467B517-8E18-4418-AE87-3C480FB08210}" type="presParOf" srcId="{201398F0-ECD9-4EC0-BE42-A7A87E8CA918}" destId="{81325DB7-ED4B-47E3-9999-B48AB4B4797A}" srcOrd="0" destOrd="0" presId="urn:microsoft.com/office/officeart/2005/8/layout/hierarchy3"/>
    <dgm:cxn modelId="{672DC978-9ADE-4184-B349-6F0C1D8C9A4F}" type="presParOf" srcId="{81325DB7-ED4B-47E3-9999-B48AB4B4797A}" destId="{2FD07960-78CB-449F-BE8A-A59CEBB49FDF}" srcOrd="0" destOrd="0" presId="urn:microsoft.com/office/officeart/2005/8/layout/hierarchy3"/>
    <dgm:cxn modelId="{330452FD-B655-4853-AF72-0504A4AD5E2A}" type="presParOf" srcId="{2FD07960-78CB-449F-BE8A-A59CEBB49FDF}" destId="{4D599F42-46AD-4FD2-A4E6-C32F0C818704}" srcOrd="0" destOrd="0" presId="urn:microsoft.com/office/officeart/2005/8/layout/hierarchy3"/>
    <dgm:cxn modelId="{24AEB5E1-BD28-4758-AA41-AAB9F9A6B0DC}" type="presParOf" srcId="{2FD07960-78CB-449F-BE8A-A59CEBB49FDF}" destId="{9AFA036B-B976-412B-BED8-EE1EBD1CFF46}" srcOrd="1" destOrd="0" presId="urn:microsoft.com/office/officeart/2005/8/layout/hierarchy3"/>
    <dgm:cxn modelId="{E9881AC6-C2E6-4FC4-983E-EEFECADB7F7B}" type="presParOf" srcId="{81325DB7-ED4B-47E3-9999-B48AB4B4797A}" destId="{DF7D5D63-2BC7-4301-8C85-77B26EEAEE44}" srcOrd="1" destOrd="0" presId="urn:microsoft.com/office/officeart/2005/8/layout/hierarchy3"/>
    <dgm:cxn modelId="{2E1A7373-84BF-46DD-912D-B04EDC0DE296}" type="presParOf" srcId="{DF7D5D63-2BC7-4301-8C85-77B26EEAEE44}" destId="{C03609A2-0964-4427-90EF-EA12B492416A}" srcOrd="0" destOrd="0" presId="urn:microsoft.com/office/officeart/2005/8/layout/hierarchy3"/>
    <dgm:cxn modelId="{2F6CF159-E12A-459F-A584-F54F65576F2B}" type="presParOf" srcId="{DF7D5D63-2BC7-4301-8C85-77B26EEAEE44}" destId="{6F1A4B25-EC18-46BB-A471-61542C4F0C12}" srcOrd="1" destOrd="0" presId="urn:microsoft.com/office/officeart/2005/8/layout/hierarchy3"/>
    <dgm:cxn modelId="{6B5BE9F3-617A-41DC-8CCE-883D46B43457}" type="presParOf" srcId="{DF7D5D63-2BC7-4301-8C85-77B26EEAEE44}" destId="{BFA3EBA7-855E-4CD4-9AA6-0DBBC38983E3}" srcOrd="2" destOrd="0" presId="urn:microsoft.com/office/officeart/2005/8/layout/hierarchy3"/>
    <dgm:cxn modelId="{514DB562-A085-4546-948E-58747C0696F5}" type="presParOf" srcId="{DF7D5D63-2BC7-4301-8C85-77B26EEAEE44}" destId="{BB6227ED-1065-4E6A-AB44-EBEFC704F10C}" srcOrd="3" destOrd="0" presId="urn:microsoft.com/office/officeart/2005/8/layout/hierarchy3"/>
    <dgm:cxn modelId="{B35EF3B9-E7B5-47C2-9733-C1A00F3AE1CF}" type="presParOf" srcId="{201398F0-ECD9-4EC0-BE42-A7A87E8CA918}" destId="{4745D3CC-6AAB-47BE-8F6B-D745ACBF3C2C}" srcOrd="1" destOrd="0" presId="urn:microsoft.com/office/officeart/2005/8/layout/hierarchy3"/>
    <dgm:cxn modelId="{66A01E86-D9E6-4A71-BEDB-C93470AA588D}" type="presParOf" srcId="{4745D3CC-6AAB-47BE-8F6B-D745ACBF3C2C}" destId="{AEC4FCB6-A93B-444F-9B72-FC583B64B8F1}" srcOrd="0" destOrd="0" presId="urn:microsoft.com/office/officeart/2005/8/layout/hierarchy3"/>
    <dgm:cxn modelId="{9CCA7C3B-8FAF-4CA8-97A8-C71A4AB34151}" type="presParOf" srcId="{AEC4FCB6-A93B-444F-9B72-FC583B64B8F1}" destId="{F3145E8D-E664-4504-AFB5-4302E1383778}" srcOrd="0" destOrd="0" presId="urn:microsoft.com/office/officeart/2005/8/layout/hierarchy3"/>
    <dgm:cxn modelId="{87662063-D606-4C99-87D7-ED3CBC08B4A2}" type="presParOf" srcId="{AEC4FCB6-A93B-444F-9B72-FC583B64B8F1}" destId="{9F444E72-C037-467D-B0F8-D6DEF49699CB}" srcOrd="1" destOrd="0" presId="urn:microsoft.com/office/officeart/2005/8/layout/hierarchy3"/>
    <dgm:cxn modelId="{63113979-0EBF-468B-80C1-C1AFA24A3236}" type="presParOf" srcId="{4745D3CC-6AAB-47BE-8F6B-D745ACBF3C2C}" destId="{701C4E78-187A-46C9-98E6-01D980B0D89E}" srcOrd="1" destOrd="0" presId="urn:microsoft.com/office/officeart/2005/8/layout/hierarchy3"/>
    <dgm:cxn modelId="{877FAEC9-DE8A-4572-9C68-DA9EBD736C42}" type="presParOf" srcId="{701C4E78-187A-46C9-98E6-01D980B0D89E}" destId="{5A65906A-E962-41BC-B0AD-460F325770C4}" srcOrd="0" destOrd="0" presId="urn:microsoft.com/office/officeart/2005/8/layout/hierarchy3"/>
    <dgm:cxn modelId="{ED10FF09-006C-4907-A381-9ED66B7D1E57}" type="presParOf" srcId="{701C4E78-187A-46C9-98E6-01D980B0D89E}" destId="{C14F12D6-4E3A-41D2-9FAF-85F21C451C1D}" srcOrd="1" destOrd="0" presId="urn:microsoft.com/office/officeart/2005/8/layout/hierarchy3"/>
    <dgm:cxn modelId="{34E953B0-946B-4256-AEF7-70E4C9FBDB28}" type="presParOf" srcId="{701C4E78-187A-46C9-98E6-01D980B0D89E}" destId="{C3F732D8-E8E7-4FD6-B0B0-9F0FD0FF318A}" srcOrd="2" destOrd="0" presId="urn:microsoft.com/office/officeart/2005/8/layout/hierarchy3"/>
    <dgm:cxn modelId="{D158E62A-7445-43E5-97C5-A6AEE8681D76}" type="presParOf" srcId="{701C4E78-187A-46C9-98E6-01D980B0D89E}" destId="{762EAA58-8057-48F9-BC01-49BE18B75F96}" srcOrd="3"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76B697-0435-425C-9DF5-4D5429D15926}"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1674EC30-1B54-4860-A95B-A7A1730D48DD}">
      <dgm:prSet phldrT="[Text]"/>
      <dgm:spPr/>
      <dgm:t>
        <a:bodyPr/>
        <a:lstStyle/>
        <a:p>
          <a:r>
            <a:rPr lang="nl-NL" dirty="0">
              <a:latin typeface="Roboto Bk" pitchFamily="2" charset="0"/>
              <a:ea typeface="Roboto Bk" pitchFamily="2" charset="0"/>
            </a:rPr>
            <a:t>Collect</a:t>
          </a:r>
          <a:endParaRPr lang="en-US" dirty="0">
            <a:latin typeface="Roboto Bk" pitchFamily="2" charset="0"/>
            <a:ea typeface="Roboto Bk" pitchFamily="2" charset="0"/>
          </a:endParaRPr>
        </a:p>
      </dgm:t>
    </dgm:pt>
    <dgm:pt modelId="{AD8CBF7A-F937-469C-942D-48C322102BBC}" type="parTrans" cxnId="{A2545B96-5CA2-42DF-8EBB-042AF57EBA46}">
      <dgm:prSet/>
      <dgm:spPr/>
      <dgm:t>
        <a:bodyPr/>
        <a:lstStyle/>
        <a:p>
          <a:endParaRPr lang="en-US"/>
        </a:p>
      </dgm:t>
    </dgm:pt>
    <dgm:pt modelId="{81AC8ECC-79F1-4D7A-A793-F414C205F33C}" type="sibTrans" cxnId="{A2545B96-5CA2-42DF-8EBB-042AF57EBA46}">
      <dgm:prSet/>
      <dgm:spPr/>
      <dgm:t>
        <a:bodyPr/>
        <a:lstStyle/>
        <a:p>
          <a:endParaRPr lang="en-US"/>
        </a:p>
      </dgm:t>
    </dgm:pt>
    <dgm:pt modelId="{A063C76F-0C8F-4BFA-B89E-79C150E3E6C8}">
      <dgm:prSet phldrT="[Text]"/>
      <dgm:spPr/>
      <dgm:t>
        <a:bodyPr/>
        <a:lstStyle/>
        <a:p>
          <a:r>
            <a:rPr lang="nl-NL" dirty="0">
              <a:latin typeface="Roboto" pitchFamily="2" charset="0"/>
              <a:ea typeface="Roboto" pitchFamily="2" charset="0"/>
            </a:rPr>
            <a:t>retroharmonize</a:t>
          </a:r>
          <a:endParaRPr lang="en-US" dirty="0">
            <a:latin typeface="Roboto" pitchFamily="2" charset="0"/>
            <a:ea typeface="Roboto" pitchFamily="2" charset="0"/>
          </a:endParaRPr>
        </a:p>
      </dgm:t>
    </dgm:pt>
    <dgm:pt modelId="{8E74C430-F129-400D-8A87-019028F96517}" type="parTrans" cxnId="{17B8213D-0C10-4BF0-8CEB-B8AAC6757150}">
      <dgm:prSet/>
      <dgm:spPr/>
      <dgm:t>
        <a:bodyPr/>
        <a:lstStyle/>
        <a:p>
          <a:endParaRPr lang="en-US"/>
        </a:p>
      </dgm:t>
    </dgm:pt>
    <dgm:pt modelId="{BEC11080-D352-4E9A-B4E7-C34FB07519D8}" type="sibTrans" cxnId="{17B8213D-0C10-4BF0-8CEB-B8AAC6757150}">
      <dgm:prSet/>
      <dgm:spPr/>
      <dgm:t>
        <a:bodyPr/>
        <a:lstStyle/>
        <a:p>
          <a:endParaRPr lang="en-US"/>
        </a:p>
      </dgm:t>
    </dgm:pt>
    <dgm:pt modelId="{E9A44220-F9D8-43ED-AEB0-EE7481F32890}">
      <dgm:prSet phldrT="[Text]"/>
      <dgm:spPr/>
      <dgm:t>
        <a:bodyPr/>
        <a:lstStyle/>
        <a:p>
          <a:r>
            <a:rPr lang="nl-NL" dirty="0">
              <a:latin typeface="Roboto" pitchFamily="2" charset="0"/>
              <a:ea typeface="Roboto" pitchFamily="2" charset="0"/>
            </a:rPr>
            <a:t>regions</a:t>
          </a:r>
          <a:endParaRPr lang="en-US" dirty="0">
            <a:latin typeface="Roboto" pitchFamily="2" charset="0"/>
            <a:ea typeface="Roboto" pitchFamily="2" charset="0"/>
          </a:endParaRPr>
        </a:p>
      </dgm:t>
    </dgm:pt>
    <dgm:pt modelId="{3E32BC54-F707-4BAF-944A-D872A8A04D71}" type="parTrans" cxnId="{DE9C054D-1E9E-4EF2-A57A-2ED5229357AE}">
      <dgm:prSet/>
      <dgm:spPr/>
      <dgm:t>
        <a:bodyPr/>
        <a:lstStyle/>
        <a:p>
          <a:endParaRPr lang="en-US"/>
        </a:p>
      </dgm:t>
    </dgm:pt>
    <dgm:pt modelId="{994E081C-773C-42AE-B6DA-D013E2A0E817}" type="sibTrans" cxnId="{DE9C054D-1E9E-4EF2-A57A-2ED5229357AE}">
      <dgm:prSet/>
      <dgm:spPr/>
      <dgm:t>
        <a:bodyPr/>
        <a:lstStyle/>
        <a:p>
          <a:endParaRPr lang="en-US"/>
        </a:p>
      </dgm:t>
    </dgm:pt>
    <dgm:pt modelId="{C243F136-A371-4478-B2C6-ADA009E31D09}">
      <dgm:prSet phldrT="[Text]" custT="1"/>
      <dgm:spPr/>
      <dgm:t>
        <a:bodyPr/>
        <a:lstStyle/>
        <a:p>
          <a:r>
            <a:rPr lang="nl-NL" sz="2500" kern="1200" dirty="0">
              <a:latin typeface="Roboto Bk" pitchFamily="2" charset="0"/>
              <a:ea typeface="Roboto Bk" pitchFamily="2" charset="0"/>
            </a:rPr>
            <a:t>R</a:t>
          </a:r>
          <a:r>
            <a:rPr lang="nl-NL" sz="2500" kern="1200" dirty="0">
              <a:solidFill>
                <a:prstClr val="white"/>
              </a:solidFill>
              <a:latin typeface="Roboto Bk" pitchFamily="2" charset="0"/>
              <a:ea typeface="Roboto Bk" pitchFamily="2" charset="0"/>
              <a:cs typeface="+mn-cs"/>
            </a:rPr>
            <a:t>e-proce</a:t>
          </a:r>
          <a:r>
            <a:rPr lang="nl-NL" sz="2500" kern="1200" dirty="0">
              <a:latin typeface="Roboto Bk" pitchFamily="2" charset="0"/>
              <a:ea typeface="Roboto Bk" pitchFamily="2" charset="0"/>
            </a:rPr>
            <a:t>ss</a:t>
          </a:r>
          <a:endParaRPr lang="en-US" sz="2500" kern="1200" dirty="0">
            <a:latin typeface="Roboto Bk" pitchFamily="2" charset="0"/>
            <a:ea typeface="Roboto Bk" pitchFamily="2" charset="0"/>
          </a:endParaRPr>
        </a:p>
      </dgm:t>
    </dgm:pt>
    <dgm:pt modelId="{64A23AA7-F888-4035-9932-DD9439D06CA9}" type="parTrans" cxnId="{910422EF-1625-47B5-8172-61D640AE136D}">
      <dgm:prSet/>
      <dgm:spPr/>
      <dgm:t>
        <a:bodyPr/>
        <a:lstStyle/>
        <a:p>
          <a:endParaRPr lang="en-US"/>
        </a:p>
      </dgm:t>
    </dgm:pt>
    <dgm:pt modelId="{D00A6A5B-AA11-4CC3-9B4B-DFCA38195423}" type="sibTrans" cxnId="{910422EF-1625-47B5-8172-61D640AE136D}">
      <dgm:prSet/>
      <dgm:spPr/>
      <dgm:t>
        <a:bodyPr/>
        <a:lstStyle/>
        <a:p>
          <a:endParaRPr lang="en-US"/>
        </a:p>
      </dgm:t>
    </dgm:pt>
    <dgm:pt modelId="{5EB105A3-0E6B-4F11-B9BA-276C5623A8AF}">
      <dgm:prSet phldrT="[Text]" custT="1"/>
      <dgm:spPr/>
      <dgm:t>
        <a:bodyPr/>
        <a:lstStyle/>
        <a:p>
          <a:r>
            <a:rPr lang="nl-NL" sz="1800" dirty="0">
              <a:latin typeface="Roboto" pitchFamily="2" charset="0"/>
              <a:ea typeface="Roboto" pitchFamily="2" charset="0"/>
            </a:rPr>
            <a:t>Recode/ transform</a:t>
          </a:r>
          <a:endParaRPr lang="en-US" sz="1800" dirty="0">
            <a:latin typeface="Roboto" pitchFamily="2" charset="0"/>
            <a:ea typeface="Roboto" pitchFamily="2" charset="0"/>
          </a:endParaRPr>
        </a:p>
      </dgm:t>
    </dgm:pt>
    <dgm:pt modelId="{E86A3EBD-C4A4-4ACC-8FD7-0DCA4266D1B0}" type="parTrans" cxnId="{A7575124-667F-42C4-9A41-47F136169183}">
      <dgm:prSet/>
      <dgm:spPr/>
      <dgm:t>
        <a:bodyPr/>
        <a:lstStyle/>
        <a:p>
          <a:endParaRPr lang="en-US"/>
        </a:p>
      </dgm:t>
    </dgm:pt>
    <dgm:pt modelId="{06C94447-9324-4795-8B3D-A54308F29464}" type="sibTrans" cxnId="{A7575124-667F-42C4-9A41-47F136169183}">
      <dgm:prSet/>
      <dgm:spPr/>
      <dgm:t>
        <a:bodyPr/>
        <a:lstStyle/>
        <a:p>
          <a:endParaRPr lang="en-US"/>
        </a:p>
      </dgm:t>
    </dgm:pt>
    <dgm:pt modelId="{3FF68685-C939-43D1-93A2-07F767A9AC82}">
      <dgm:prSet phldrT="[Text]" custT="1"/>
      <dgm:spPr/>
      <dgm:t>
        <a:bodyPr/>
        <a:lstStyle/>
        <a:p>
          <a:r>
            <a:rPr lang="nl-NL" sz="1800" dirty="0">
              <a:latin typeface="Roboto" pitchFamily="2" charset="0"/>
              <a:ea typeface="Roboto" pitchFamily="2" charset="0"/>
            </a:rPr>
            <a:t>Impute, correct</a:t>
          </a:r>
          <a:endParaRPr lang="en-US" sz="1800" dirty="0">
            <a:latin typeface="Roboto" pitchFamily="2" charset="0"/>
            <a:ea typeface="Roboto" pitchFamily="2" charset="0"/>
          </a:endParaRPr>
        </a:p>
      </dgm:t>
    </dgm:pt>
    <dgm:pt modelId="{379D16F1-8808-48DE-BF2E-06768101D1FA}" type="parTrans" cxnId="{16370430-5F54-4CE9-A6C6-5B6439657221}">
      <dgm:prSet/>
      <dgm:spPr/>
      <dgm:t>
        <a:bodyPr/>
        <a:lstStyle/>
        <a:p>
          <a:endParaRPr lang="en-US"/>
        </a:p>
      </dgm:t>
    </dgm:pt>
    <dgm:pt modelId="{3FCCACF2-F4B2-494D-90B3-BC27E13FED10}" type="sibTrans" cxnId="{16370430-5F54-4CE9-A6C6-5B6439657221}">
      <dgm:prSet/>
      <dgm:spPr/>
      <dgm:t>
        <a:bodyPr/>
        <a:lstStyle/>
        <a:p>
          <a:endParaRPr lang="en-US"/>
        </a:p>
      </dgm:t>
    </dgm:pt>
    <dgm:pt modelId="{FD9BB394-13AB-4D4F-B7FF-396AD7E99B40}">
      <dgm:prSet phldrT="[Text]"/>
      <dgm:spPr/>
      <dgm:t>
        <a:bodyPr/>
        <a:lstStyle/>
        <a:p>
          <a:r>
            <a:rPr lang="nl-NL" dirty="0">
              <a:latin typeface="Roboto Bk" pitchFamily="2" charset="0"/>
              <a:ea typeface="Roboto Bk" pitchFamily="2" charset="0"/>
            </a:rPr>
            <a:t>Release</a:t>
          </a:r>
          <a:endParaRPr lang="en-US" dirty="0">
            <a:latin typeface="Roboto Bk" pitchFamily="2" charset="0"/>
            <a:ea typeface="Roboto Bk" pitchFamily="2" charset="0"/>
          </a:endParaRPr>
        </a:p>
      </dgm:t>
    </dgm:pt>
    <dgm:pt modelId="{164835B2-F6D7-4988-9D96-2344266ACC3C}" type="parTrans" cxnId="{E080B4EE-01B2-40B7-A326-7BCA25653F07}">
      <dgm:prSet/>
      <dgm:spPr/>
      <dgm:t>
        <a:bodyPr/>
        <a:lstStyle/>
        <a:p>
          <a:endParaRPr lang="en-US"/>
        </a:p>
      </dgm:t>
    </dgm:pt>
    <dgm:pt modelId="{AD89EE18-D4CC-491C-88E1-C279ED4813CC}" type="sibTrans" cxnId="{E080B4EE-01B2-40B7-A326-7BCA25653F07}">
      <dgm:prSet/>
      <dgm:spPr/>
      <dgm:t>
        <a:bodyPr/>
        <a:lstStyle/>
        <a:p>
          <a:endParaRPr lang="en-US"/>
        </a:p>
      </dgm:t>
    </dgm:pt>
    <dgm:pt modelId="{8DF32B55-A952-4A41-8412-F461CED2F516}">
      <dgm:prSet phldrT="[Text]"/>
      <dgm:spPr/>
      <dgm:t>
        <a:bodyPr/>
        <a:lstStyle/>
        <a:p>
          <a:r>
            <a:rPr lang="nl-NL" dirty="0">
              <a:latin typeface="Roboto" pitchFamily="2" charset="0"/>
              <a:ea typeface="Roboto" pitchFamily="2" charset="0"/>
            </a:rPr>
            <a:t>Automatic documentation</a:t>
          </a:r>
          <a:endParaRPr lang="en-US" dirty="0">
            <a:latin typeface="Roboto" pitchFamily="2" charset="0"/>
            <a:ea typeface="Roboto" pitchFamily="2" charset="0"/>
          </a:endParaRPr>
        </a:p>
      </dgm:t>
    </dgm:pt>
    <dgm:pt modelId="{A1FF048E-0687-49D1-9E66-44BB90BC207D}" type="parTrans" cxnId="{87C1EA8A-B425-463E-A2A7-9451C4481961}">
      <dgm:prSet/>
      <dgm:spPr/>
      <dgm:t>
        <a:bodyPr/>
        <a:lstStyle/>
        <a:p>
          <a:endParaRPr lang="en-US"/>
        </a:p>
      </dgm:t>
    </dgm:pt>
    <dgm:pt modelId="{AFADF7CA-8C8C-4D19-8A5C-941B6B130453}" type="sibTrans" cxnId="{87C1EA8A-B425-463E-A2A7-9451C4481961}">
      <dgm:prSet/>
      <dgm:spPr/>
      <dgm:t>
        <a:bodyPr/>
        <a:lstStyle/>
        <a:p>
          <a:endParaRPr lang="en-US"/>
        </a:p>
      </dgm:t>
    </dgm:pt>
    <dgm:pt modelId="{59CB77FD-AFFC-4678-B9D5-F094AE086D83}">
      <dgm:prSet phldrT="[Text]"/>
      <dgm:spPr/>
      <dgm:t>
        <a:bodyPr/>
        <a:lstStyle/>
        <a:p>
          <a:r>
            <a:rPr lang="nl-NL" dirty="0">
              <a:latin typeface="Roboto" pitchFamily="2" charset="0"/>
              <a:ea typeface="Roboto" pitchFamily="2" charset="0"/>
            </a:rPr>
            <a:t>Placement in research projects</a:t>
          </a:r>
          <a:endParaRPr lang="en-US" dirty="0">
            <a:latin typeface="Roboto" pitchFamily="2" charset="0"/>
            <a:ea typeface="Roboto" pitchFamily="2" charset="0"/>
          </a:endParaRPr>
        </a:p>
      </dgm:t>
    </dgm:pt>
    <dgm:pt modelId="{7B62B050-7426-4D70-9D4F-99D087B6CE8E}" type="parTrans" cxnId="{CA89E8DA-E59F-4E49-BC80-194E413203F1}">
      <dgm:prSet/>
      <dgm:spPr/>
      <dgm:t>
        <a:bodyPr/>
        <a:lstStyle/>
        <a:p>
          <a:endParaRPr lang="en-US"/>
        </a:p>
      </dgm:t>
    </dgm:pt>
    <dgm:pt modelId="{5FA65A94-85EB-4814-89A3-74F82AC42EEE}" type="sibTrans" cxnId="{CA89E8DA-E59F-4E49-BC80-194E413203F1}">
      <dgm:prSet/>
      <dgm:spPr/>
      <dgm:t>
        <a:bodyPr/>
        <a:lstStyle/>
        <a:p>
          <a:endParaRPr lang="en-US"/>
        </a:p>
      </dgm:t>
    </dgm:pt>
    <dgm:pt modelId="{0355F4F5-2F49-4FC7-BB6A-63B950AA6FE1}">
      <dgm:prSet phldrT="[Text]"/>
      <dgm:spPr/>
      <dgm:t>
        <a:bodyPr/>
        <a:lstStyle/>
        <a:p>
          <a:r>
            <a:rPr lang="nl-NL" dirty="0">
              <a:latin typeface="Roboto" pitchFamily="2" charset="0"/>
              <a:ea typeface="Roboto" pitchFamily="2" charset="0"/>
            </a:rPr>
            <a:t>Iotables</a:t>
          </a:r>
          <a:endParaRPr lang="en-US" dirty="0">
            <a:latin typeface="Roboto" pitchFamily="2" charset="0"/>
            <a:ea typeface="Roboto" pitchFamily="2" charset="0"/>
          </a:endParaRPr>
        </a:p>
      </dgm:t>
    </dgm:pt>
    <dgm:pt modelId="{5D2E3B81-CCBE-4EC5-B10A-F60E0665B59F}" type="parTrans" cxnId="{C58B4A53-B756-4621-9DA0-47DAE40EB2A3}">
      <dgm:prSet/>
      <dgm:spPr/>
      <dgm:t>
        <a:bodyPr/>
        <a:lstStyle/>
        <a:p>
          <a:endParaRPr lang="en-US"/>
        </a:p>
      </dgm:t>
    </dgm:pt>
    <dgm:pt modelId="{7596E636-3D49-42D7-AF4B-9319EFB93E35}" type="sibTrans" cxnId="{C58B4A53-B756-4621-9DA0-47DAE40EB2A3}">
      <dgm:prSet/>
      <dgm:spPr/>
      <dgm:t>
        <a:bodyPr/>
        <a:lstStyle/>
        <a:p>
          <a:endParaRPr lang="en-US"/>
        </a:p>
      </dgm:t>
    </dgm:pt>
    <dgm:pt modelId="{C936C6B2-284C-4894-9523-BEDDF8C54F21}">
      <dgm:prSet phldrT="[Text]"/>
      <dgm:spPr/>
      <dgm:t>
        <a:bodyPr/>
        <a:lstStyle/>
        <a:p>
          <a:r>
            <a:rPr lang="nl-NL" dirty="0">
              <a:latin typeface="Roboto" pitchFamily="2" charset="0"/>
              <a:ea typeface="Roboto" pitchFamily="2" charset="0"/>
            </a:rPr>
            <a:t>R/Phython</a:t>
          </a:r>
          <a:endParaRPr lang="en-US" dirty="0">
            <a:latin typeface="Roboto" pitchFamily="2" charset="0"/>
            <a:ea typeface="Roboto" pitchFamily="2" charset="0"/>
          </a:endParaRPr>
        </a:p>
      </dgm:t>
    </dgm:pt>
    <dgm:pt modelId="{C6FAAEC9-A788-446B-A6B9-6CC2A9CB3EEA}" type="parTrans" cxnId="{75B812A2-C5AA-4D32-9CC4-60D54F835CA7}">
      <dgm:prSet/>
      <dgm:spPr/>
      <dgm:t>
        <a:bodyPr/>
        <a:lstStyle/>
        <a:p>
          <a:endParaRPr lang="en-US"/>
        </a:p>
      </dgm:t>
    </dgm:pt>
    <dgm:pt modelId="{5DD13F85-149E-4514-98A5-1871593EA5AE}" type="sibTrans" cxnId="{75B812A2-C5AA-4D32-9CC4-60D54F835CA7}">
      <dgm:prSet/>
      <dgm:spPr/>
      <dgm:t>
        <a:bodyPr/>
        <a:lstStyle/>
        <a:p>
          <a:endParaRPr lang="en-US"/>
        </a:p>
      </dgm:t>
    </dgm:pt>
    <dgm:pt modelId="{8B9C1F80-A47B-4E02-8734-3CB783045B89}">
      <dgm:prSet phldrT="[Text]"/>
      <dgm:spPr/>
      <dgm:t>
        <a:bodyPr/>
        <a:lstStyle/>
        <a:p>
          <a:r>
            <a:rPr lang="nl-NL" dirty="0">
              <a:latin typeface="Roboto" pitchFamily="2" charset="0"/>
              <a:ea typeface="Roboto" pitchFamily="2" charset="0"/>
            </a:rPr>
            <a:t>Data API</a:t>
          </a:r>
          <a:endParaRPr lang="en-US" dirty="0">
            <a:latin typeface="Roboto" pitchFamily="2" charset="0"/>
            <a:ea typeface="Roboto" pitchFamily="2" charset="0"/>
          </a:endParaRPr>
        </a:p>
      </dgm:t>
    </dgm:pt>
    <dgm:pt modelId="{9097F9E1-F196-426A-B250-F93724B05499}" type="parTrans" cxnId="{35DEA7FC-4FCC-4A9C-ABEB-53B2502A86AB}">
      <dgm:prSet/>
      <dgm:spPr/>
      <dgm:t>
        <a:bodyPr/>
        <a:lstStyle/>
        <a:p>
          <a:endParaRPr lang="en-US"/>
        </a:p>
      </dgm:t>
    </dgm:pt>
    <dgm:pt modelId="{1EFF89C5-5476-4B9F-8685-5BB2EF36BFCB}" type="sibTrans" cxnId="{35DEA7FC-4FCC-4A9C-ABEB-53B2502A86AB}">
      <dgm:prSet/>
      <dgm:spPr/>
      <dgm:t>
        <a:bodyPr/>
        <a:lstStyle/>
        <a:p>
          <a:endParaRPr lang="en-US"/>
        </a:p>
      </dgm:t>
    </dgm:pt>
    <dgm:pt modelId="{A39DFB20-4481-4B90-8CB7-BC04F9D23B69}">
      <dgm:prSet phldrT="[Text]" custT="1"/>
      <dgm:spPr/>
      <dgm:t>
        <a:bodyPr/>
        <a:lstStyle/>
        <a:p>
          <a:r>
            <a:rPr lang="nl-NL" sz="1800" dirty="0">
              <a:latin typeface="Roboto" pitchFamily="2" charset="0"/>
              <a:ea typeface="Roboto" pitchFamily="2" charset="0"/>
            </a:rPr>
            <a:t>Validate, test</a:t>
          </a:r>
          <a:endParaRPr lang="en-US" sz="1600" dirty="0">
            <a:latin typeface="Roboto" pitchFamily="2" charset="0"/>
            <a:ea typeface="Roboto" pitchFamily="2" charset="0"/>
          </a:endParaRPr>
        </a:p>
      </dgm:t>
    </dgm:pt>
    <dgm:pt modelId="{0163A4C9-6025-4E6A-9C7D-6EB07B51ABF5}" type="parTrans" cxnId="{15781D8C-60CA-4034-A21D-DD839B602B1B}">
      <dgm:prSet/>
      <dgm:spPr/>
      <dgm:t>
        <a:bodyPr/>
        <a:lstStyle/>
        <a:p>
          <a:endParaRPr lang="en-US"/>
        </a:p>
      </dgm:t>
    </dgm:pt>
    <dgm:pt modelId="{89B6C939-D512-4AD1-B610-E07FA6F39C47}" type="sibTrans" cxnId="{15781D8C-60CA-4034-A21D-DD839B602B1B}">
      <dgm:prSet/>
      <dgm:spPr/>
      <dgm:t>
        <a:bodyPr/>
        <a:lstStyle/>
        <a:p>
          <a:endParaRPr lang="en-US"/>
        </a:p>
      </dgm:t>
    </dgm:pt>
    <dgm:pt modelId="{1A126276-ABB9-41B3-B6F7-B48FF5648797}" type="pres">
      <dgm:prSet presAssocID="{C276B697-0435-425C-9DF5-4D5429D15926}" presName="theList" presStyleCnt="0">
        <dgm:presLayoutVars>
          <dgm:dir/>
          <dgm:animLvl val="lvl"/>
          <dgm:resizeHandles val="exact"/>
        </dgm:presLayoutVars>
      </dgm:prSet>
      <dgm:spPr/>
    </dgm:pt>
    <dgm:pt modelId="{8E52F3D8-AAF6-4BB6-9A02-EF2127D9D0D6}" type="pres">
      <dgm:prSet presAssocID="{1674EC30-1B54-4860-A95B-A7A1730D48DD}" presName="compNode" presStyleCnt="0"/>
      <dgm:spPr/>
    </dgm:pt>
    <dgm:pt modelId="{6092A924-93C3-4B0E-BC08-0ACD652C00B2}" type="pres">
      <dgm:prSet presAssocID="{1674EC30-1B54-4860-A95B-A7A1730D48DD}" presName="noGeometry" presStyleCnt="0"/>
      <dgm:spPr/>
    </dgm:pt>
    <dgm:pt modelId="{1B9C67A5-0E92-4B69-8F80-9CFF8085801A}" type="pres">
      <dgm:prSet presAssocID="{1674EC30-1B54-4860-A95B-A7A1730D48DD}" presName="childTextVisible" presStyleLbl="bgAccFollowNode1" presStyleIdx="0" presStyleCnt="3">
        <dgm:presLayoutVars>
          <dgm:bulletEnabled val="1"/>
        </dgm:presLayoutVars>
      </dgm:prSet>
      <dgm:spPr/>
    </dgm:pt>
    <dgm:pt modelId="{8A447C99-48F2-4108-9246-6B1C55722DEB}" type="pres">
      <dgm:prSet presAssocID="{1674EC30-1B54-4860-A95B-A7A1730D48DD}" presName="childTextHidden" presStyleLbl="bgAccFollowNode1" presStyleIdx="0" presStyleCnt="3"/>
      <dgm:spPr/>
    </dgm:pt>
    <dgm:pt modelId="{ECAD0378-3708-4E5E-871E-72A3B678BC25}" type="pres">
      <dgm:prSet presAssocID="{1674EC30-1B54-4860-A95B-A7A1730D48DD}" presName="parentText" presStyleLbl="node1" presStyleIdx="0" presStyleCnt="3">
        <dgm:presLayoutVars>
          <dgm:chMax val="1"/>
          <dgm:bulletEnabled val="1"/>
        </dgm:presLayoutVars>
      </dgm:prSet>
      <dgm:spPr/>
    </dgm:pt>
    <dgm:pt modelId="{6BD1E829-09AE-4CBB-80DD-39458B1527CC}" type="pres">
      <dgm:prSet presAssocID="{1674EC30-1B54-4860-A95B-A7A1730D48DD}" presName="aSpace" presStyleCnt="0"/>
      <dgm:spPr/>
    </dgm:pt>
    <dgm:pt modelId="{445F0E19-D8F7-4584-971D-63BCD2AACFFB}" type="pres">
      <dgm:prSet presAssocID="{C243F136-A371-4478-B2C6-ADA009E31D09}" presName="compNode" presStyleCnt="0"/>
      <dgm:spPr/>
    </dgm:pt>
    <dgm:pt modelId="{C4D2A690-E5CE-43E2-AED4-0196DE1D2A9C}" type="pres">
      <dgm:prSet presAssocID="{C243F136-A371-4478-B2C6-ADA009E31D09}" presName="noGeometry" presStyleCnt="0"/>
      <dgm:spPr/>
    </dgm:pt>
    <dgm:pt modelId="{614297FE-1BE5-4C55-A9F4-97B714CA764C}" type="pres">
      <dgm:prSet presAssocID="{C243F136-A371-4478-B2C6-ADA009E31D09}" presName="childTextVisible" presStyleLbl="bgAccFollowNode1" presStyleIdx="1" presStyleCnt="3">
        <dgm:presLayoutVars>
          <dgm:bulletEnabled val="1"/>
        </dgm:presLayoutVars>
      </dgm:prSet>
      <dgm:spPr/>
    </dgm:pt>
    <dgm:pt modelId="{ED610C33-0A90-4B9E-AF37-D1F73F9EA5EE}" type="pres">
      <dgm:prSet presAssocID="{C243F136-A371-4478-B2C6-ADA009E31D09}" presName="childTextHidden" presStyleLbl="bgAccFollowNode1" presStyleIdx="1" presStyleCnt="3"/>
      <dgm:spPr/>
    </dgm:pt>
    <dgm:pt modelId="{E9B96769-AC8A-4007-A0E4-2B2846DB8A8B}" type="pres">
      <dgm:prSet presAssocID="{C243F136-A371-4478-B2C6-ADA009E31D09}" presName="parentText" presStyleLbl="node1" presStyleIdx="1" presStyleCnt="3">
        <dgm:presLayoutVars>
          <dgm:chMax val="1"/>
          <dgm:bulletEnabled val="1"/>
        </dgm:presLayoutVars>
      </dgm:prSet>
      <dgm:spPr/>
    </dgm:pt>
    <dgm:pt modelId="{94A86A3E-18EA-4500-B9E9-454E6BB22FD9}" type="pres">
      <dgm:prSet presAssocID="{C243F136-A371-4478-B2C6-ADA009E31D09}" presName="aSpace" presStyleCnt="0"/>
      <dgm:spPr/>
    </dgm:pt>
    <dgm:pt modelId="{8EE20521-44D0-4122-9462-AE55C941C45E}" type="pres">
      <dgm:prSet presAssocID="{FD9BB394-13AB-4D4F-B7FF-396AD7E99B40}" presName="compNode" presStyleCnt="0"/>
      <dgm:spPr/>
    </dgm:pt>
    <dgm:pt modelId="{0BCF2043-1ABB-4456-8D36-566FBF465C4C}" type="pres">
      <dgm:prSet presAssocID="{FD9BB394-13AB-4D4F-B7FF-396AD7E99B40}" presName="noGeometry" presStyleCnt="0"/>
      <dgm:spPr/>
    </dgm:pt>
    <dgm:pt modelId="{61DBCB74-E4C2-4399-B03D-65B38890D411}" type="pres">
      <dgm:prSet presAssocID="{FD9BB394-13AB-4D4F-B7FF-396AD7E99B40}" presName="childTextVisible" presStyleLbl="bgAccFollowNode1" presStyleIdx="2" presStyleCnt="3">
        <dgm:presLayoutVars>
          <dgm:bulletEnabled val="1"/>
        </dgm:presLayoutVars>
      </dgm:prSet>
      <dgm:spPr/>
    </dgm:pt>
    <dgm:pt modelId="{25B5B2D2-D9E8-4431-837A-3C0676CD453B}" type="pres">
      <dgm:prSet presAssocID="{FD9BB394-13AB-4D4F-B7FF-396AD7E99B40}" presName="childTextHidden" presStyleLbl="bgAccFollowNode1" presStyleIdx="2" presStyleCnt="3"/>
      <dgm:spPr/>
    </dgm:pt>
    <dgm:pt modelId="{4107D6C8-6200-49A0-AD02-1F1728645B83}" type="pres">
      <dgm:prSet presAssocID="{FD9BB394-13AB-4D4F-B7FF-396AD7E99B40}" presName="parentText" presStyleLbl="node1" presStyleIdx="2" presStyleCnt="3">
        <dgm:presLayoutVars>
          <dgm:chMax val="1"/>
          <dgm:bulletEnabled val="1"/>
        </dgm:presLayoutVars>
      </dgm:prSet>
      <dgm:spPr/>
    </dgm:pt>
  </dgm:ptLst>
  <dgm:cxnLst>
    <dgm:cxn modelId="{6E88D705-222D-49B4-9B68-FAD53BE54EC3}" type="presOf" srcId="{A39DFB20-4481-4B90-8CB7-BC04F9D23B69}" destId="{614297FE-1BE5-4C55-A9F4-97B714CA764C}" srcOrd="0" destOrd="2" presId="urn:microsoft.com/office/officeart/2005/8/layout/hProcess6"/>
    <dgm:cxn modelId="{78926A06-97D4-46C9-917C-48F9E1E071C5}" type="presOf" srcId="{8DF32B55-A952-4A41-8412-F461CED2F516}" destId="{25B5B2D2-D9E8-4431-837A-3C0676CD453B}" srcOrd="1" destOrd="0" presId="urn:microsoft.com/office/officeart/2005/8/layout/hProcess6"/>
    <dgm:cxn modelId="{188F7F16-E7C9-4612-A699-F2979745A22B}" type="presOf" srcId="{59CB77FD-AFFC-4678-B9D5-F094AE086D83}" destId="{25B5B2D2-D9E8-4431-837A-3C0676CD453B}" srcOrd="1" destOrd="1" presId="urn:microsoft.com/office/officeart/2005/8/layout/hProcess6"/>
    <dgm:cxn modelId="{A7575124-667F-42C4-9A41-47F136169183}" srcId="{C243F136-A371-4478-B2C6-ADA009E31D09}" destId="{5EB105A3-0E6B-4F11-B9BA-276C5623A8AF}" srcOrd="0" destOrd="0" parTransId="{E86A3EBD-C4A4-4ACC-8FD7-0DCA4266D1B0}" sibTransId="{06C94447-9324-4795-8B3D-A54308F29464}"/>
    <dgm:cxn modelId="{910E0E28-63EB-4DA8-8091-8DFBD5CB07EB}" type="presOf" srcId="{A39DFB20-4481-4B90-8CB7-BC04F9D23B69}" destId="{ED610C33-0A90-4B9E-AF37-D1F73F9EA5EE}" srcOrd="1" destOrd="2" presId="urn:microsoft.com/office/officeart/2005/8/layout/hProcess6"/>
    <dgm:cxn modelId="{16370430-5F54-4CE9-A6C6-5B6439657221}" srcId="{C243F136-A371-4478-B2C6-ADA009E31D09}" destId="{3FF68685-C939-43D1-93A2-07F767A9AC82}" srcOrd="1" destOrd="0" parTransId="{379D16F1-8808-48DE-BF2E-06768101D1FA}" sibTransId="{3FCCACF2-F4B2-494D-90B3-BC27E13FED10}"/>
    <dgm:cxn modelId="{5531FF32-0F92-4984-93C5-4E539A21356C}" type="presOf" srcId="{FD9BB394-13AB-4D4F-B7FF-396AD7E99B40}" destId="{4107D6C8-6200-49A0-AD02-1F1728645B83}" srcOrd="0" destOrd="0" presId="urn:microsoft.com/office/officeart/2005/8/layout/hProcess6"/>
    <dgm:cxn modelId="{29246237-E84D-4E10-8C4A-0079D6668CF7}" type="presOf" srcId="{5EB105A3-0E6B-4F11-B9BA-276C5623A8AF}" destId="{ED610C33-0A90-4B9E-AF37-D1F73F9EA5EE}" srcOrd="1" destOrd="0" presId="urn:microsoft.com/office/officeart/2005/8/layout/hProcess6"/>
    <dgm:cxn modelId="{17B8213D-0C10-4BF0-8CEB-B8AAC6757150}" srcId="{1674EC30-1B54-4860-A95B-A7A1730D48DD}" destId="{A063C76F-0C8F-4BFA-B89E-79C150E3E6C8}" srcOrd="0" destOrd="0" parTransId="{8E74C430-F129-400D-8A87-019028F96517}" sibTransId="{BEC11080-D352-4E9A-B4E7-C34FB07519D8}"/>
    <dgm:cxn modelId="{9D135A62-5A68-4CD7-92A2-04CB20BD717F}" type="presOf" srcId="{C936C6B2-284C-4894-9523-BEDDF8C54F21}" destId="{1B9C67A5-0E92-4B69-8F80-9CFF8085801A}" srcOrd="0" destOrd="3" presId="urn:microsoft.com/office/officeart/2005/8/layout/hProcess6"/>
    <dgm:cxn modelId="{D3B91E63-D7F3-4A09-8B57-BE94424CF01C}" type="presOf" srcId="{8DF32B55-A952-4A41-8412-F461CED2F516}" destId="{61DBCB74-E4C2-4399-B03D-65B38890D411}" srcOrd="0" destOrd="0" presId="urn:microsoft.com/office/officeart/2005/8/layout/hProcess6"/>
    <dgm:cxn modelId="{B0F64445-F925-4692-A84B-D281CFD3B58F}" type="presOf" srcId="{8B9C1F80-A47B-4E02-8734-3CB783045B89}" destId="{61DBCB74-E4C2-4399-B03D-65B38890D411}" srcOrd="0" destOrd="2" presId="urn:microsoft.com/office/officeart/2005/8/layout/hProcess6"/>
    <dgm:cxn modelId="{DE9C054D-1E9E-4EF2-A57A-2ED5229357AE}" srcId="{1674EC30-1B54-4860-A95B-A7A1730D48DD}" destId="{E9A44220-F9D8-43ED-AEB0-EE7481F32890}" srcOrd="1" destOrd="0" parTransId="{3E32BC54-F707-4BAF-944A-D872A8A04D71}" sibTransId="{994E081C-773C-42AE-B6DA-D013E2A0E817}"/>
    <dgm:cxn modelId="{120D8151-0454-4FC2-9EB3-B7B63AE433DD}" type="presOf" srcId="{8B9C1F80-A47B-4E02-8734-3CB783045B89}" destId="{25B5B2D2-D9E8-4431-837A-3C0676CD453B}" srcOrd="1" destOrd="2" presId="urn:microsoft.com/office/officeart/2005/8/layout/hProcess6"/>
    <dgm:cxn modelId="{C58B4A53-B756-4621-9DA0-47DAE40EB2A3}" srcId="{1674EC30-1B54-4860-A95B-A7A1730D48DD}" destId="{0355F4F5-2F49-4FC7-BB6A-63B950AA6FE1}" srcOrd="2" destOrd="0" parTransId="{5D2E3B81-CCBE-4EC5-B10A-F60E0665B59F}" sibTransId="{7596E636-3D49-42D7-AF4B-9319EFB93E35}"/>
    <dgm:cxn modelId="{4F645853-ACEF-4986-B2FE-7C823A9945B7}" type="presOf" srcId="{1674EC30-1B54-4860-A95B-A7A1730D48DD}" destId="{ECAD0378-3708-4E5E-871E-72A3B678BC25}" srcOrd="0" destOrd="0" presId="urn:microsoft.com/office/officeart/2005/8/layout/hProcess6"/>
    <dgm:cxn modelId="{D7844C5A-E155-4CFB-A2C6-AE8AFF953523}" type="presOf" srcId="{59CB77FD-AFFC-4678-B9D5-F094AE086D83}" destId="{61DBCB74-E4C2-4399-B03D-65B38890D411}" srcOrd="0" destOrd="1" presId="urn:microsoft.com/office/officeart/2005/8/layout/hProcess6"/>
    <dgm:cxn modelId="{924F1E88-4474-4FEE-919A-EAB5639516B8}" type="presOf" srcId="{A063C76F-0C8F-4BFA-B89E-79C150E3E6C8}" destId="{1B9C67A5-0E92-4B69-8F80-9CFF8085801A}" srcOrd="0" destOrd="0" presId="urn:microsoft.com/office/officeart/2005/8/layout/hProcess6"/>
    <dgm:cxn modelId="{87C1EA8A-B425-463E-A2A7-9451C4481961}" srcId="{FD9BB394-13AB-4D4F-B7FF-396AD7E99B40}" destId="{8DF32B55-A952-4A41-8412-F461CED2F516}" srcOrd="0" destOrd="0" parTransId="{A1FF048E-0687-49D1-9E66-44BB90BC207D}" sibTransId="{AFADF7CA-8C8C-4D19-8A5C-941B6B130453}"/>
    <dgm:cxn modelId="{15781D8C-60CA-4034-A21D-DD839B602B1B}" srcId="{C243F136-A371-4478-B2C6-ADA009E31D09}" destId="{A39DFB20-4481-4B90-8CB7-BC04F9D23B69}" srcOrd="2" destOrd="0" parTransId="{0163A4C9-6025-4E6A-9C7D-6EB07B51ABF5}" sibTransId="{89B6C939-D512-4AD1-B610-E07FA6F39C47}"/>
    <dgm:cxn modelId="{A2545B96-5CA2-42DF-8EBB-042AF57EBA46}" srcId="{C276B697-0435-425C-9DF5-4D5429D15926}" destId="{1674EC30-1B54-4860-A95B-A7A1730D48DD}" srcOrd="0" destOrd="0" parTransId="{AD8CBF7A-F937-469C-942D-48C322102BBC}" sibTransId="{81AC8ECC-79F1-4D7A-A793-F414C205F33C}"/>
    <dgm:cxn modelId="{F4FA6A9E-7818-4D8B-95D3-3CD3CBA3AC7C}" type="presOf" srcId="{E9A44220-F9D8-43ED-AEB0-EE7481F32890}" destId="{1B9C67A5-0E92-4B69-8F80-9CFF8085801A}" srcOrd="0" destOrd="1" presId="urn:microsoft.com/office/officeart/2005/8/layout/hProcess6"/>
    <dgm:cxn modelId="{4230059F-4B9F-4A17-9CC8-4FBDBA41E9BD}" type="presOf" srcId="{C936C6B2-284C-4894-9523-BEDDF8C54F21}" destId="{8A447C99-48F2-4108-9246-6B1C55722DEB}" srcOrd="1" destOrd="3" presId="urn:microsoft.com/office/officeart/2005/8/layout/hProcess6"/>
    <dgm:cxn modelId="{75B812A2-C5AA-4D32-9CC4-60D54F835CA7}" srcId="{1674EC30-1B54-4860-A95B-A7A1730D48DD}" destId="{C936C6B2-284C-4894-9523-BEDDF8C54F21}" srcOrd="3" destOrd="0" parTransId="{C6FAAEC9-A788-446B-A6B9-6CC2A9CB3EEA}" sibTransId="{5DD13F85-149E-4514-98A5-1871593EA5AE}"/>
    <dgm:cxn modelId="{CD1D1BAB-2C4E-466A-A0C2-E389CD7A71C0}" type="presOf" srcId="{A063C76F-0C8F-4BFA-B89E-79C150E3E6C8}" destId="{8A447C99-48F2-4108-9246-6B1C55722DEB}" srcOrd="1" destOrd="0" presId="urn:microsoft.com/office/officeart/2005/8/layout/hProcess6"/>
    <dgm:cxn modelId="{E4C831AE-4125-4CC8-8C8C-2F3B86FA95E4}" type="presOf" srcId="{C276B697-0435-425C-9DF5-4D5429D15926}" destId="{1A126276-ABB9-41B3-B6F7-B48FF5648797}" srcOrd="0" destOrd="0" presId="urn:microsoft.com/office/officeart/2005/8/layout/hProcess6"/>
    <dgm:cxn modelId="{4608F4B0-3553-4776-BAD9-34D603234F9E}" type="presOf" srcId="{C243F136-A371-4478-B2C6-ADA009E31D09}" destId="{E9B96769-AC8A-4007-A0E4-2B2846DB8A8B}" srcOrd="0" destOrd="0" presId="urn:microsoft.com/office/officeart/2005/8/layout/hProcess6"/>
    <dgm:cxn modelId="{230707B6-77D0-46A5-A886-F191900C8DEC}" type="presOf" srcId="{3FF68685-C939-43D1-93A2-07F767A9AC82}" destId="{614297FE-1BE5-4C55-A9F4-97B714CA764C}" srcOrd="0" destOrd="1" presId="urn:microsoft.com/office/officeart/2005/8/layout/hProcess6"/>
    <dgm:cxn modelId="{AF969AB8-FD29-4811-B3CE-4C97C011F64A}" type="presOf" srcId="{5EB105A3-0E6B-4F11-B9BA-276C5623A8AF}" destId="{614297FE-1BE5-4C55-A9F4-97B714CA764C}" srcOrd="0" destOrd="0" presId="urn:microsoft.com/office/officeart/2005/8/layout/hProcess6"/>
    <dgm:cxn modelId="{419059D2-22BF-422C-AE8A-338C1BBDD099}" type="presOf" srcId="{0355F4F5-2F49-4FC7-BB6A-63B950AA6FE1}" destId="{1B9C67A5-0E92-4B69-8F80-9CFF8085801A}" srcOrd="0" destOrd="2" presId="urn:microsoft.com/office/officeart/2005/8/layout/hProcess6"/>
    <dgm:cxn modelId="{CA89E8DA-E59F-4E49-BC80-194E413203F1}" srcId="{FD9BB394-13AB-4D4F-B7FF-396AD7E99B40}" destId="{59CB77FD-AFFC-4678-B9D5-F094AE086D83}" srcOrd="1" destOrd="0" parTransId="{7B62B050-7426-4D70-9D4F-99D087B6CE8E}" sibTransId="{5FA65A94-85EB-4814-89A3-74F82AC42EEE}"/>
    <dgm:cxn modelId="{A9464BEE-0578-463F-B666-354DA1346167}" type="presOf" srcId="{0355F4F5-2F49-4FC7-BB6A-63B950AA6FE1}" destId="{8A447C99-48F2-4108-9246-6B1C55722DEB}" srcOrd="1" destOrd="2" presId="urn:microsoft.com/office/officeart/2005/8/layout/hProcess6"/>
    <dgm:cxn modelId="{E080B4EE-01B2-40B7-A326-7BCA25653F07}" srcId="{C276B697-0435-425C-9DF5-4D5429D15926}" destId="{FD9BB394-13AB-4D4F-B7FF-396AD7E99B40}" srcOrd="2" destOrd="0" parTransId="{164835B2-F6D7-4988-9D96-2344266ACC3C}" sibTransId="{AD89EE18-D4CC-491C-88E1-C279ED4813CC}"/>
    <dgm:cxn modelId="{910422EF-1625-47B5-8172-61D640AE136D}" srcId="{C276B697-0435-425C-9DF5-4D5429D15926}" destId="{C243F136-A371-4478-B2C6-ADA009E31D09}" srcOrd="1" destOrd="0" parTransId="{64A23AA7-F888-4035-9932-DD9439D06CA9}" sibTransId="{D00A6A5B-AA11-4CC3-9B4B-DFCA38195423}"/>
    <dgm:cxn modelId="{6C9EDBF6-4955-4978-88D4-9FA4D5EC164E}" type="presOf" srcId="{E9A44220-F9D8-43ED-AEB0-EE7481F32890}" destId="{8A447C99-48F2-4108-9246-6B1C55722DEB}" srcOrd="1" destOrd="1" presId="urn:microsoft.com/office/officeart/2005/8/layout/hProcess6"/>
    <dgm:cxn modelId="{DB8DA9F8-2A0B-4A20-8A15-E43684F93D14}" type="presOf" srcId="{3FF68685-C939-43D1-93A2-07F767A9AC82}" destId="{ED610C33-0A90-4B9E-AF37-D1F73F9EA5EE}" srcOrd="1" destOrd="1" presId="urn:microsoft.com/office/officeart/2005/8/layout/hProcess6"/>
    <dgm:cxn modelId="{35DEA7FC-4FCC-4A9C-ABEB-53B2502A86AB}" srcId="{FD9BB394-13AB-4D4F-B7FF-396AD7E99B40}" destId="{8B9C1F80-A47B-4E02-8734-3CB783045B89}" srcOrd="2" destOrd="0" parTransId="{9097F9E1-F196-426A-B250-F93724B05499}" sibTransId="{1EFF89C5-5476-4B9F-8685-5BB2EF36BFCB}"/>
    <dgm:cxn modelId="{DB33BE30-9A24-41EF-B7E3-014AE997D329}" type="presParOf" srcId="{1A126276-ABB9-41B3-B6F7-B48FF5648797}" destId="{8E52F3D8-AAF6-4BB6-9A02-EF2127D9D0D6}" srcOrd="0" destOrd="0" presId="urn:microsoft.com/office/officeart/2005/8/layout/hProcess6"/>
    <dgm:cxn modelId="{450A8C8E-A895-47C3-A15F-D776140C962A}" type="presParOf" srcId="{8E52F3D8-AAF6-4BB6-9A02-EF2127D9D0D6}" destId="{6092A924-93C3-4B0E-BC08-0ACD652C00B2}" srcOrd="0" destOrd="0" presId="urn:microsoft.com/office/officeart/2005/8/layout/hProcess6"/>
    <dgm:cxn modelId="{677EDDA4-7A25-4F90-B6C5-EA8016375CEA}" type="presParOf" srcId="{8E52F3D8-AAF6-4BB6-9A02-EF2127D9D0D6}" destId="{1B9C67A5-0E92-4B69-8F80-9CFF8085801A}" srcOrd="1" destOrd="0" presId="urn:microsoft.com/office/officeart/2005/8/layout/hProcess6"/>
    <dgm:cxn modelId="{BEA78C7B-5CB3-49A6-8B3F-02EC40E937E0}" type="presParOf" srcId="{8E52F3D8-AAF6-4BB6-9A02-EF2127D9D0D6}" destId="{8A447C99-48F2-4108-9246-6B1C55722DEB}" srcOrd="2" destOrd="0" presId="urn:microsoft.com/office/officeart/2005/8/layout/hProcess6"/>
    <dgm:cxn modelId="{0BEC4861-DBEA-4F3E-8794-42F0FCE89834}" type="presParOf" srcId="{8E52F3D8-AAF6-4BB6-9A02-EF2127D9D0D6}" destId="{ECAD0378-3708-4E5E-871E-72A3B678BC25}" srcOrd="3" destOrd="0" presId="urn:microsoft.com/office/officeart/2005/8/layout/hProcess6"/>
    <dgm:cxn modelId="{FB3E086E-69C2-43E6-8C37-D26E69B678AA}" type="presParOf" srcId="{1A126276-ABB9-41B3-B6F7-B48FF5648797}" destId="{6BD1E829-09AE-4CBB-80DD-39458B1527CC}" srcOrd="1" destOrd="0" presId="urn:microsoft.com/office/officeart/2005/8/layout/hProcess6"/>
    <dgm:cxn modelId="{28520574-2811-4AA4-8461-4BA359721B68}" type="presParOf" srcId="{1A126276-ABB9-41B3-B6F7-B48FF5648797}" destId="{445F0E19-D8F7-4584-971D-63BCD2AACFFB}" srcOrd="2" destOrd="0" presId="urn:microsoft.com/office/officeart/2005/8/layout/hProcess6"/>
    <dgm:cxn modelId="{CFCA04B0-A9E6-4921-9502-D8B937648B48}" type="presParOf" srcId="{445F0E19-D8F7-4584-971D-63BCD2AACFFB}" destId="{C4D2A690-E5CE-43E2-AED4-0196DE1D2A9C}" srcOrd="0" destOrd="0" presId="urn:microsoft.com/office/officeart/2005/8/layout/hProcess6"/>
    <dgm:cxn modelId="{45725A5B-E534-4FA5-B51A-8EDAA9892964}" type="presParOf" srcId="{445F0E19-D8F7-4584-971D-63BCD2AACFFB}" destId="{614297FE-1BE5-4C55-A9F4-97B714CA764C}" srcOrd="1" destOrd="0" presId="urn:microsoft.com/office/officeart/2005/8/layout/hProcess6"/>
    <dgm:cxn modelId="{A25C4A7C-03F2-4DF5-B5B5-FB948B9A4F3A}" type="presParOf" srcId="{445F0E19-D8F7-4584-971D-63BCD2AACFFB}" destId="{ED610C33-0A90-4B9E-AF37-D1F73F9EA5EE}" srcOrd="2" destOrd="0" presId="urn:microsoft.com/office/officeart/2005/8/layout/hProcess6"/>
    <dgm:cxn modelId="{E555666C-2A55-4643-9CBF-DBA7B78CF561}" type="presParOf" srcId="{445F0E19-D8F7-4584-971D-63BCD2AACFFB}" destId="{E9B96769-AC8A-4007-A0E4-2B2846DB8A8B}" srcOrd="3" destOrd="0" presId="urn:microsoft.com/office/officeart/2005/8/layout/hProcess6"/>
    <dgm:cxn modelId="{89DDE72A-94AF-4D00-8B54-C3C7E9704B89}" type="presParOf" srcId="{1A126276-ABB9-41B3-B6F7-B48FF5648797}" destId="{94A86A3E-18EA-4500-B9E9-454E6BB22FD9}" srcOrd="3" destOrd="0" presId="urn:microsoft.com/office/officeart/2005/8/layout/hProcess6"/>
    <dgm:cxn modelId="{01C32465-2009-4384-AD2D-7EB1DF3E338A}" type="presParOf" srcId="{1A126276-ABB9-41B3-B6F7-B48FF5648797}" destId="{8EE20521-44D0-4122-9462-AE55C941C45E}" srcOrd="4" destOrd="0" presId="urn:microsoft.com/office/officeart/2005/8/layout/hProcess6"/>
    <dgm:cxn modelId="{DE4F83C6-C265-49AD-8FF1-2EEB10D8D877}" type="presParOf" srcId="{8EE20521-44D0-4122-9462-AE55C941C45E}" destId="{0BCF2043-1ABB-4456-8D36-566FBF465C4C}" srcOrd="0" destOrd="0" presId="urn:microsoft.com/office/officeart/2005/8/layout/hProcess6"/>
    <dgm:cxn modelId="{C340A88E-CBF2-4E53-B155-B50CDD79EE1C}" type="presParOf" srcId="{8EE20521-44D0-4122-9462-AE55C941C45E}" destId="{61DBCB74-E4C2-4399-B03D-65B38890D411}" srcOrd="1" destOrd="0" presId="urn:microsoft.com/office/officeart/2005/8/layout/hProcess6"/>
    <dgm:cxn modelId="{20FF7807-D513-4A59-A1A3-C788B7CFB901}" type="presParOf" srcId="{8EE20521-44D0-4122-9462-AE55C941C45E}" destId="{25B5B2D2-D9E8-4431-837A-3C0676CD453B}" srcOrd="2" destOrd="0" presId="urn:microsoft.com/office/officeart/2005/8/layout/hProcess6"/>
    <dgm:cxn modelId="{124D78A0-F876-42E5-85E4-1F3906D3D7B5}" type="presParOf" srcId="{8EE20521-44D0-4122-9462-AE55C941C45E}" destId="{4107D6C8-6200-49A0-AD02-1F1728645B83}"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99F42-46AD-4FD2-A4E6-C32F0C818704}">
      <dsp:nvSpPr>
        <dsp:cNvPr id="0" name=""/>
        <dsp:cNvSpPr/>
      </dsp:nvSpPr>
      <dsp:spPr>
        <a:xfrm>
          <a:off x="3778" y="305433"/>
          <a:ext cx="3450431" cy="17252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schemeClr val="tx1"/>
              </a:solidFill>
              <a:latin typeface="Roboto" pitchFamily="2" charset="0"/>
              <a:ea typeface="Roboto" pitchFamily="2" charset="0"/>
            </a:rPr>
            <a:t>Accuracy &amp; Reliability </a:t>
          </a:r>
          <a:endParaRPr lang="en-US" sz="3200" kern="1200" dirty="0">
            <a:solidFill>
              <a:schemeClr val="tx1"/>
            </a:solidFill>
            <a:latin typeface="Roboto" pitchFamily="2" charset="0"/>
            <a:ea typeface="Roboto" pitchFamily="2" charset="0"/>
          </a:endParaRPr>
        </a:p>
      </dsp:txBody>
      <dsp:txXfrm>
        <a:off x="54308" y="355963"/>
        <a:ext cx="3349371" cy="1624155"/>
      </dsp:txXfrm>
    </dsp:sp>
    <dsp:sp modelId="{C03609A2-0964-4427-90EF-EA12B492416A}">
      <dsp:nvSpPr>
        <dsp:cNvPr id="0" name=""/>
        <dsp:cNvSpPr/>
      </dsp:nvSpPr>
      <dsp:spPr>
        <a:xfrm>
          <a:off x="348821"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A4B25-EC18-46BB-A471-61542C4F0C12}">
      <dsp:nvSpPr>
        <dsp:cNvPr id="0" name=""/>
        <dsp:cNvSpPr/>
      </dsp:nvSpPr>
      <dsp:spPr>
        <a:xfrm>
          <a:off x="693864" y="2461953"/>
          <a:ext cx="2867225" cy="2484000"/>
        </a:xfrm>
        <a:prstGeom prst="roundRect">
          <a:avLst>
            <a:gd name="adj" fmla="val 10000"/>
          </a:avLst>
        </a:prstGeom>
        <a:solidFill>
          <a:schemeClr val="accent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1 . Our curators design unit-test and other other tests to check the accuracy and reliability of our indicator before release.</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Our currators send the data products in-context peer review in their domain.</a:t>
          </a:r>
        </a:p>
        <a:p>
          <a:pPr marL="0" lvl="0" indent="0" algn="l" defTabSz="666750">
            <a:lnSpc>
              <a:spcPct val="90000"/>
            </a:lnSpc>
            <a:spcBef>
              <a:spcPct val="0"/>
            </a:spcBef>
            <a:spcAft>
              <a:spcPct val="35000"/>
            </a:spcAft>
            <a:buFont typeface="Arial" panose="020B0604020202020204" pitchFamily="34" charset="0"/>
            <a:buNone/>
          </a:pPr>
          <a:endParaRPr lang="en-US" sz="1400" kern="1200" dirty="0">
            <a:latin typeface="Roboto Lt" pitchFamily="2" charset="0"/>
            <a:ea typeface="Roboto Lt" pitchFamily="2" charset="0"/>
          </a:endParaRPr>
        </a:p>
      </dsp:txBody>
      <dsp:txXfrm>
        <a:off x="766618" y="2534707"/>
        <a:ext cx="2721717" cy="2338492"/>
      </dsp:txXfrm>
    </dsp:sp>
    <dsp:sp modelId="{BFA3EBA7-855E-4CD4-9AA6-0DBBC38983E3}">
      <dsp:nvSpPr>
        <dsp:cNvPr id="0" name=""/>
        <dsp:cNvSpPr/>
      </dsp:nvSpPr>
      <dsp:spPr>
        <a:xfrm>
          <a:off x="348821"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6227ED-1065-4E6A-AB44-EBEFC704F10C}">
      <dsp:nvSpPr>
        <dsp:cNvPr id="0" name=""/>
        <dsp:cNvSpPr/>
      </dsp:nvSpPr>
      <dsp:spPr>
        <a:xfrm>
          <a:off x="693864" y="5377257"/>
          <a:ext cx="2867225" cy="2508808"/>
        </a:xfrm>
        <a:prstGeom prst="roundRect">
          <a:avLst>
            <a:gd name="adj" fmla="val 10000"/>
          </a:avLst>
        </a:prstGeom>
        <a:solidFill>
          <a:schemeClr val="accent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1 . Our statistical software code contains many unit-tests to avoid reliability issues.</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Our processing code goes through scientific software peer-review.</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3. The authoritative copy/version is stored on Zenodo with DOI/version.</a:t>
          </a:r>
          <a:endParaRPr lang="en-US" sz="1500" kern="1200" dirty="0"/>
        </a:p>
      </dsp:txBody>
      <dsp:txXfrm>
        <a:off x="767344" y="5450737"/>
        <a:ext cx="2720265" cy="2361848"/>
      </dsp:txXfrm>
    </dsp:sp>
    <dsp:sp modelId="{F3145E8D-E664-4504-AFB5-4302E1383778}">
      <dsp:nvSpPr>
        <dsp:cNvPr id="0" name=""/>
        <dsp:cNvSpPr/>
      </dsp:nvSpPr>
      <dsp:spPr>
        <a:xfrm>
          <a:off x="4316817" y="305433"/>
          <a:ext cx="3450431" cy="1725215"/>
        </a:xfrm>
        <a:prstGeom prst="roundRect">
          <a:avLst>
            <a:gd name="adj" fmla="val 100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schemeClr val="tx1"/>
              </a:solidFill>
              <a:latin typeface="Roboto" pitchFamily="2" charset="0"/>
              <a:ea typeface="Roboto" pitchFamily="2" charset="0"/>
              <a:cs typeface="+mn-cs"/>
            </a:rPr>
            <a:t>Timeliness &amp; punctuality</a:t>
          </a:r>
          <a:endParaRPr lang="en-US" sz="3200" kern="1200" dirty="0">
            <a:solidFill>
              <a:schemeClr val="tx1"/>
            </a:solidFill>
            <a:latin typeface="Roboto" pitchFamily="2" charset="0"/>
            <a:ea typeface="Roboto" pitchFamily="2" charset="0"/>
            <a:cs typeface="+mn-cs"/>
          </a:endParaRPr>
        </a:p>
      </dsp:txBody>
      <dsp:txXfrm>
        <a:off x="4367347" y="355963"/>
        <a:ext cx="3349371" cy="1624155"/>
      </dsp:txXfrm>
    </dsp:sp>
    <dsp:sp modelId="{5A65906A-E962-41BC-B0AD-460F325770C4}">
      <dsp:nvSpPr>
        <dsp:cNvPr id="0" name=""/>
        <dsp:cNvSpPr/>
      </dsp:nvSpPr>
      <dsp:spPr>
        <a:xfrm>
          <a:off x="4661860"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4F12D6-4E3A-41D2-9FAF-85F21C451C1D}">
      <dsp:nvSpPr>
        <dsp:cNvPr id="0" name=""/>
        <dsp:cNvSpPr/>
      </dsp:nvSpPr>
      <dsp:spPr>
        <a:xfrm>
          <a:off x="5006903" y="2461953"/>
          <a:ext cx="2838849" cy="2484000"/>
        </a:xfrm>
        <a:prstGeom prst="roundRect">
          <a:avLst>
            <a:gd name="adj" fmla="val 10000"/>
          </a:avLst>
        </a:prstGeom>
        <a:solidFill>
          <a:schemeClr val="accent3">
            <a:alpha val="9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nl-NL" sz="1400" kern="1200" dirty="0">
              <a:latin typeface="Roboto Lt" pitchFamily="2" charset="0"/>
              <a:ea typeface="Roboto Lt" pitchFamily="2" charset="0"/>
            </a:rPr>
            <a:t>1 </a:t>
          </a:r>
          <a:r>
            <a:rPr lang="nl-NL" sz="1500" kern="1200" dirty="0">
              <a:latin typeface="Roboto Lt" pitchFamily="2" charset="0"/>
              <a:ea typeface="Roboto Lt" pitchFamily="2" charset="0"/>
            </a:rPr>
            <a:t>. Our curators help us find frequently updated data sources.</a:t>
          </a:r>
        </a:p>
        <a:p>
          <a:pPr marL="0" lvl="0" indent="0" algn="l" defTabSz="62230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We aim to design leading indicators that accurately forecast the expected measurement.</a:t>
          </a:r>
          <a:endParaRPr lang="en-US" sz="1500" kern="1200" dirty="0"/>
        </a:p>
      </dsp:txBody>
      <dsp:txXfrm>
        <a:off x="5079657" y="2534707"/>
        <a:ext cx="2693341" cy="2338492"/>
      </dsp:txXfrm>
    </dsp:sp>
    <dsp:sp modelId="{C3F732D8-E8E7-4FD6-B0B0-9F0FD0FF318A}">
      <dsp:nvSpPr>
        <dsp:cNvPr id="0" name=""/>
        <dsp:cNvSpPr/>
      </dsp:nvSpPr>
      <dsp:spPr>
        <a:xfrm>
          <a:off x="4661860"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2EAA58-8057-48F9-BC01-49BE18B75F96}">
      <dsp:nvSpPr>
        <dsp:cNvPr id="0" name=""/>
        <dsp:cNvSpPr/>
      </dsp:nvSpPr>
      <dsp:spPr>
        <a:xfrm>
          <a:off x="5006903" y="5377257"/>
          <a:ext cx="2867225" cy="2508808"/>
        </a:xfrm>
        <a:prstGeom prst="roundRect">
          <a:avLst>
            <a:gd name="adj" fmla="val 10000"/>
          </a:avLst>
        </a:prstGeom>
        <a:solidFill>
          <a:schemeClr val="accent3">
            <a:alpha val="9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1. We use research automation: or code collects new data, revisions every day, and re-processes the data.</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Our API immediately releases the new data.</a:t>
          </a:r>
          <a:endParaRPr lang="en-US" sz="1500" kern="1200" dirty="0"/>
        </a:p>
      </dsp:txBody>
      <dsp:txXfrm>
        <a:off x="5080383" y="5450737"/>
        <a:ext cx="2720265" cy="23618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99F42-46AD-4FD2-A4E6-C32F0C818704}">
      <dsp:nvSpPr>
        <dsp:cNvPr id="0" name=""/>
        <dsp:cNvSpPr/>
      </dsp:nvSpPr>
      <dsp:spPr>
        <a:xfrm>
          <a:off x="3778" y="305433"/>
          <a:ext cx="3450431" cy="1725215"/>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Coherence &amp; Comparability</a:t>
          </a:r>
          <a:endParaRPr lang="en-US" sz="3200" kern="1200" dirty="0">
            <a:solidFill>
              <a:prstClr val="white"/>
            </a:solidFill>
            <a:latin typeface="Roboto" pitchFamily="2" charset="0"/>
            <a:ea typeface="Roboto" pitchFamily="2" charset="0"/>
            <a:cs typeface="+mn-cs"/>
          </a:endParaRPr>
        </a:p>
      </dsp:txBody>
      <dsp:txXfrm>
        <a:off x="54308" y="355963"/>
        <a:ext cx="3349371" cy="1624155"/>
      </dsp:txXfrm>
    </dsp:sp>
    <dsp:sp modelId="{C03609A2-0964-4427-90EF-EA12B492416A}">
      <dsp:nvSpPr>
        <dsp:cNvPr id="0" name=""/>
        <dsp:cNvSpPr/>
      </dsp:nvSpPr>
      <dsp:spPr>
        <a:xfrm>
          <a:off x="348821"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A4B25-EC18-46BB-A471-61542C4F0C12}">
      <dsp:nvSpPr>
        <dsp:cNvPr id="0" name=""/>
        <dsp:cNvSpPr/>
      </dsp:nvSpPr>
      <dsp:spPr>
        <a:xfrm>
          <a:off x="693864" y="2461953"/>
          <a:ext cx="2838849" cy="2484000"/>
        </a:xfrm>
        <a:prstGeom prst="roundRect">
          <a:avLst>
            <a:gd name="adj" fmla="val 10000"/>
          </a:avLst>
        </a:prstGeom>
        <a:solidFill>
          <a:schemeClr val="accent2">
            <a:alpha val="9000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nl-NL" sz="1400" kern="1200" dirty="0">
              <a:solidFill>
                <a:schemeClr val="bg1"/>
              </a:solidFill>
              <a:latin typeface="Roboto Lt" pitchFamily="2" charset="0"/>
              <a:ea typeface="Roboto Lt" pitchFamily="2" charset="0"/>
            </a:rPr>
            <a:t>1 . </a:t>
          </a:r>
          <a:r>
            <a:rPr lang="nl-NL" sz="1500" kern="1200" dirty="0">
              <a:solidFill>
                <a:schemeClr val="bg1"/>
              </a:solidFill>
              <a:latin typeface="Roboto Lt" pitchFamily="2" charset="0"/>
              <a:ea typeface="Roboto Lt" pitchFamily="2" charset="0"/>
            </a:rPr>
            <a:t>Our curators are selecting data and designing indicators that can be joined with all other indicators in our observatory.</a:t>
          </a:r>
        </a:p>
        <a:p>
          <a:pPr marL="0" lvl="0" indent="0" algn="l" defTabSz="62230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We make sure that the timeframe, unit, currency, and other aspects make the data comparable.</a:t>
          </a:r>
          <a:endParaRPr lang="en-US" sz="1500" kern="1200" dirty="0">
            <a:solidFill>
              <a:schemeClr val="bg1"/>
            </a:solidFill>
          </a:endParaRPr>
        </a:p>
      </dsp:txBody>
      <dsp:txXfrm>
        <a:off x="766618" y="2534707"/>
        <a:ext cx="2693341" cy="2338492"/>
      </dsp:txXfrm>
    </dsp:sp>
    <dsp:sp modelId="{BFA3EBA7-855E-4CD4-9AA6-0DBBC38983E3}">
      <dsp:nvSpPr>
        <dsp:cNvPr id="0" name=""/>
        <dsp:cNvSpPr/>
      </dsp:nvSpPr>
      <dsp:spPr>
        <a:xfrm>
          <a:off x="348821"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6227ED-1065-4E6A-AB44-EBEFC704F10C}">
      <dsp:nvSpPr>
        <dsp:cNvPr id="0" name=""/>
        <dsp:cNvSpPr/>
      </dsp:nvSpPr>
      <dsp:spPr>
        <a:xfrm>
          <a:off x="693864" y="5377257"/>
          <a:ext cx="2867225" cy="2508808"/>
        </a:xfrm>
        <a:prstGeom prst="roundRect">
          <a:avLst>
            <a:gd name="adj" fmla="val 10000"/>
          </a:avLst>
        </a:prstGeom>
        <a:solidFill>
          <a:schemeClr val="accent2">
            <a:alpha val="9000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1 . Our software + API fully embraces the tidy data concept,. It makes integration with all our data, and other databases easier and less likely to cause logical errors.</a:t>
          </a:r>
        </a:p>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We aim for a large cross-section of observations (all Europe), timeframe, and several indicators for cross-comparison</a:t>
          </a:r>
          <a:r>
            <a:rPr lang="nl-NL" sz="1400" kern="1200" dirty="0">
              <a:solidFill>
                <a:schemeClr val="bg1"/>
              </a:solidFill>
              <a:latin typeface="Roboto Lt" pitchFamily="2" charset="0"/>
              <a:ea typeface="Roboto Lt" pitchFamily="2" charset="0"/>
            </a:rPr>
            <a:t>.</a:t>
          </a:r>
          <a:endParaRPr lang="en-US" sz="1400" kern="1200" dirty="0">
            <a:solidFill>
              <a:schemeClr val="bg1"/>
            </a:solidFill>
          </a:endParaRPr>
        </a:p>
      </dsp:txBody>
      <dsp:txXfrm>
        <a:off x="767344" y="5450737"/>
        <a:ext cx="2720265" cy="2361848"/>
      </dsp:txXfrm>
    </dsp:sp>
    <dsp:sp modelId="{F3145E8D-E664-4504-AFB5-4302E1383778}">
      <dsp:nvSpPr>
        <dsp:cNvPr id="0" name=""/>
        <dsp:cNvSpPr/>
      </dsp:nvSpPr>
      <dsp:spPr>
        <a:xfrm>
          <a:off x="4316817" y="305433"/>
          <a:ext cx="3450431" cy="1725215"/>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Accessibility &amp; Clarity</a:t>
          </a:r>
          <a:endParaRPr lang="en-US" sz="3200" kern="1200" dirty="0">
            <a:solidFill>
              <a:prstClr val="white"/>
            </a:solidFill>
            <a:latin typeface="Roboto" pitchFamily="2" charset="0"/>
            <a:ea typeface="Roboto" pitchFamily="2" charset="0"/>
            <a:cs typeface="+mn-cs"/>
          </a:endParaRPr>
        </a:p>
      </dsp:txBody>
      <dsp:txXfrm>
        <a:off x="4367347" y="355963"/>
        <a:ext cx="3349371" cy="1624155"/>
      </dsp:txXfrm>
    </dsp:sp>
    <dsp:sp modelId="{5A65906A-E962-41BC-B0AD-460F325770C4}">
      <dsp:nvSpPr>
        <dsp:cNvPr id="0" name=""/>
        <dsp:cNvSpPr/>
      </dsp:nvSpPr>
      <dsp:spPr>
        <a:xfrm>
          <a:off x="4661860"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4F12D6-4E3A-41D2-9FAF-85F21C451C1D}">
      <dsp:nvSpPr>
        <dsp:cNvPr id="0" name=""/>
        <dsp:cNvSpPr/>
      </dsp:nvSpPr>
      <dsp:spPr>
        <a:xfrm>
          <a:off x="5006903" y="2461953"/>
          <a:ext cx="2838849" cy="2484000"/>
        </a:xfrm>
        <a:prstGeom prst="roundRect">
          <a:avLst>
            <a:gd name="adj" fmla="val 10000"/>
          </a:avLst>
        </a:prstGeom>
        <a:solidFill>
          <a:schemeClr val="accent4">
            <a:alpha val="9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1 . Our curators place our data in scientific publications,  open policy analysis, and business use cases to make sure that they they makes sense.</a:t>
          </a:r>
        </a:p>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Our open collaboration method offers user feedback from academia, public and NGO policy and business users.</a:t>
          </a:r>
          <a:endParaRPr lang="en-US" sz="1500" kern="1200" dirty="0">
            <a:solidFill>
              <a:schemeClr val="bg1"/>
            </a:solidFill>
          </a:endParaRPr>
        </a:p>
      </dsp:txBody>
      <dsp:txXfrm>
        <a:off x="5079657" y="2534707"/>
        <a:ext cx="2693341" cy="2338492"/>
      </dsp:txXfrm>
    </dsp:sp>
    <dsp:sp modelId="{C3F732D8-E8E7-4FD6-B0B0-9F0FD0FF318A}">
      <dsp:nvSpPr>
        <dsp:cNvPr id="0" name=""/>
        <dsp:cNvSpPr/>
      </dsp:nvSpPr>
      <dsp:spPr>
        <a:xfrm>
          <a:off x="4661860"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2EAA58-8057-48F9-BC01-49BE18B75F96}">
      <dsp:nvSpPr>
        <dsp:cNvPr id="0" name=""/>
        <dsp:cNvSpPr/>
      </dsp:nvSpPr>
      <dsp:spPr>
        <a:xfrm>
          <a:off x="5006903" y="5377257"/>
          <a:ext cx="2867225" cy="2508808"/>
        </a:xfrm>
        <a:prstGeom prst="roundRect">
          <a:avLst>
            <a:gd name="adj" fmla="val 10000"/>
          </a:avLst>
        </a:prstGeom>
        <a:solidFill>
          <a:schemeClr val="accent4">
            <a:alpha val="9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1 . Our API contains a daily refreshed full set of our indicators (we aim at 100-200 indicators in the observatory)</a:t>
          </a:r>
        </a:p>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Our documentation website is automatically refreshing the indicator description, the data overview and the latest metadata (new observations, new imputations, etc.)</a:t>
          </a:r>
          <a:endParaRPr lang="en-US" sz="1500" kern="1200" dirty="0">
            <a:solidFill>
              <a:schemeClr val="bg1"/>
            </a:solidFill>
          </a:endParaRPr>
        </a:p>
      </dsp:txBody>
      <dsp:txXfrm>
        <a:off x="5080383" y="5450737"/>
        <a:ext cx="2720265" cy="23618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C67A5-0E92-4B69-8F80-9CFF8085801A}">
      <dsp:nvSpPr>
        <dsp:cNvPr id="0" name=""/>
        <dsp:cNvSpPr/>
      </dsp:nvSpPr>
      <dsp:spPr>
        <a:xfrm>
          <a:off x="956098" y="1386686"/>
          <a:ext cx="3795638" cy="3317865"/>
        </a:xfrm>
        <a:prstGeom prst="rightArrow">
          <a:avLst>
            <a:gd name="adj1" fmla="val 70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retroharmonize</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regions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Iotables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R/Phython</a:t>
          </a:r>
          <a:endParaRPr lang="en-US" sz="1800" kern="1200" dirty="0">
            <a:latin typeface="Roboto" pitchFamily="2" charset="0"/>
            <a:ea typeface="Roboto" pitchFamily="2" charset="0"/>
          </a:endParaRPr>
        </a:p>
      </dsp:txBody>
      <dsp:txXfrm>
        <a:off x="1905007" y="1884366"/>
        <a:ext cx="1850373" cy="2322505"/>
      </dsp:txXfrm>
    </dsp:sp>
    <dsp:sp modelId="{ECAD0378-3708-4E5E-871E-72A3B678BC25}">
      <dsp:nvSpPr>
        <dsp:cNvPr id="0" name=""/>
        <dsp:cNvSpPr/>
      </dsp:nvSpPr>
      <dsp:spPr>
        <a:xfrm>
          <a:off x="7188" y="2096709"/>
          <a:ext cx="1897819" cy="189781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nl-NL" sz="2900" kern="1200" dirty="0">
              <a:latin typeface="Roboto Bk" pitchFamily="2" charset="0"/>
              <a:ea typeface="Roboto Bk" pitchFamily="2" charset="0"/>
            </a:rPr>
            <a:t>Collect</a:t>
          </a:r>
          <a:endParaRPr lang="en-US" sz="2900" kern="1200" dirty="0">
            <a:latin typeface="Roboto Bk" pitchFamily="2" charset="0"/>
            <a:ea typeface="Roboto Bk" pitchFamily="2" charset="0"/>
          </a:endParaRPr>
        </a:p>
      </dsp:txBody>
      <dsp:txXfrm>
        <a:off x="285117" y="2374638"/>
        <a:ext cx="1341961" cy="1341961"/>
      </dsp:txXfrm>
    </dsp:sp>
    <dsp:sp modelId="{614297FE-1BE5-4C55-A9F4-97B714CA764C}">
      <dsp:nvSpPr>
        <dsp:cNvPr id="0" name=""/>
        <dsp:cNvSpPr/>
      </dsp:nvSpPr>
      <dsp:spPr>
        <a:xfrm>
          <a:off x="5937873" y="1386686"/>
          <a:ext cx="3795638" cy="3317865"/>
        </a:xfrm>
        <a:prstGeom prst="rightArrow">
          <a:avLst>
            <a:gd name="adj1" fmla="val 70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Recode/ transform</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Impute, correct</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Validate, test</a:t>
          </a:r>
          <a:endParaRPr lang="en-US" sz="1600" kern="1200" dirty="0">
            <a:latin typeface="Roboto" pitchFamily="2" charset="0"/>
            <a:ea typeface="Roboto" pitchFamily="2" charset="0"/>
          </a:endParaRPr>
        </a:p>
      </dsp:txBody>
      <dsp:txXfrm>
        <a:off x="6886782" y="1884366"/>
        <a:ext cx="1850373" cy="2322505"/>
      </dsp:txXfrm>
    </dsp:sp>
    <dsp:sp modelId="{E9B96769-AC8A-4007-A0E4-2B2846DB8A8B}">
      <dsp:nvSpPr>
        <dsp:cNvPr id="0" name=""/>
        <dsp:cNvSpPr/>
      </dsp:nvSpPr>
      <dsp:spPr>
        <a:xfrm>
          <a:off x="4988963" y="2096709"/>
          <a:ext cx="1897819" cy="189781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nl-NL" sz="2500" kern="1200" dirty="0">
              <a:latin typeface="Roboto Bk" pitchFamily="2" charset="0"/>
              <a:ea typeface="Roboto Bk" pitchFamily="2" charset="0"/>
            </a:rPr>
            <a:t>R</a:t>
          </a:r>
          <a:r>
            <a:rPr lang="nl-NL" sz="2500" kern="1200" dirty="0">
              <a:solidFill>
                <a:prstClr val="white"/>
              </a:solidFill>
              <a:latin typeface="Roboto Bk" pitchFamily="2" charset="0"/>
              <a:ea typeface="Roboto Bk" pitchFamily="2" charset="0"/>
              <a:cs typeface="+mn-cs"/>
            </a:rPr>
            <a:t>e-proce</a:t>
          </a:r>
          <a:r>
            <a:rPr lang="nl-NL" sz="2500" kern="1200" dirty="0">
              <a:latin typeface="Roboto Bk" pitchFamily="2" charset="0"/>
              <a:ea typeface="Roboto Bk" pitchFamily="2" charset="0"/>
            </a:rPr>
            <a:t>ss</a:t>
          </a:r>
          <a:endParaRPr lang="en-US" sz="2500" kern="1200" dirty="0">
            <a:latin typeface="Roboto Bk" pitchFamily="2" charset="0"/>
            <a:ea typeface="Roboto Bk" pitchFamily="2" charset="0"/>
          </a:endParaRPr>
        </a:p>
      </dsp:txBody>
      <dsp:txXfrm>
        <a:off x="5266892" y="2374638"/>
        <a:ext cx="1341961" cy="1341961"/>
      </dsp:txXfrm>
    </dsp:sp>
    <dsp:sp modelId="{61DBCB74-E4C2-4399-B03D-65B38890D411}">
      <dsp:nvSpPr>
        <dsp:cNvPr id="0" name=""/>
        <dsp:cNvSpPr/>
      </dsp:nvSpPr>
      <dsp:spPr>
        <a:xfrm>
          <a:off x="10919648" y="1386686"/>
          <a:ext cx="3795638" cy="3317865"/>
        </a:xfrm>
        <a:prstGeom prst="rightArrow">
          <a:avLst>
            <a:gd name="adj1" fmla="val 70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Automatic documentation</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Placement in research projects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Data API</a:t>
          </a:r>
          <a:endParaRPr lang="en-US" sz="1800" kern="1200" dirty="0">
            <a:latin typeface="Roboto" pitchFamily="2" charset="0"/>
            <a:ea typeface="Roboto" pitchFamily="2" charset="0"/>
          </a:endParaRPr>
        </a:p>
      </dsp:txBody>
      <dsp:txXfrm>
        <a:off x="11868557" y="1884366"/>
        <a:ext cx="1850373" cy="2322505"/>
      </dsp:txXfrm>
    </dsp:sp>
    <dsp:sp modelId="{4107D6C8-6200-49A0-AD02-1F1728645B83}">
      <dsp:nvSpPr>
        <dsp:cNvPr id="0" name=""/>
        <dsp:cNvSpPr/>
      </dsp:nvSpPr>
      <dsp:spPr>
        <a:xfrm>
          <a:off x="9970738" y="2096709"/>
          <a:ext cx="1897819" cy="189781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nl-NL" sz="2900" kern="1200" dirty="0">
              <a:latin typeface="Roboto Bk" pitchFamily="2" charset="0"/>
              <a:ea typeface="Roboto Bk" pitchFamily="2" charset="0"/>
            </a:rPr>
            <a:t>Release</a:t>
          </a:r>
          <a:endParaRPr lang="en-US" sz="2900" kern="1200" dirty="0">
            <a:latin typeface="Roboto Bk" pitchFamily="2" charset="0"/>
            <a:ea typeface="Roboto Bk" pitchFamily="2" charset="0"/>
          </a:endParaRPr>
        </a:p>
      </dsp:txBody>
      <dsp:txXfrm>
        <a:off x="10248667" y="2374638"/>
        <a:ext cx="1341961" cy="134196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2AE315-1BB1-48C8-A112-2AB1EDD9E802}" type="datetimeFigureOut">
              <a:rPr lang="en-US" smtClean="0"/>
              <a:t>2021-05-20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B29C18-BC61-4162-83F2-E8A3433A061A}" type="slidenum">
              <a:rPr lang="en-US" smtClean="0"/>
              <a:t>‹#›</a:t>
            </a:fld>
            <a:endParaRPr lang="en-US"/>
          </a:p>
        </p:txBody>
      </p:sp>
    </p:spTree>
    <p:extLst>
      <p:ext uri="{BB962C8B-B14F-4D97-AF65-F5344CB8AC3E}">
        <p14:creationId xmlns:p14="http://schemas.microsoft.com/office/powerpoint/2010/main" val="2821029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F9E58-9E31-4CFA-92D3-CE2CCCEF47DD}"/>
              </a:ext>
            </a:extLst>
          </p:cNvPr>
          <p:cNvSpPr>
            <a:spLocks noGrp="1"/>
          </p:cNvSpPr>
          <p:nvPr>
            <p:ph type="ctrTitle"/>
          </p:nvPr>
        </p:nvSpPr>
        <p:spPr>
          <a:xfrm>
            <a:off x="2133600" y="1571308"/>
            <a:ext cx="12801600" cy="3342640"/>
          </a:xfrm>
        </p:spPr>
        <p:txBody>
          <a:bodyPr anchor="b"/>
          <a:lstStyle>
            <a:lvl1pPr algn="ctr">
              <a:defRPr sz="8400"/>
            </a:lvl1pPr>
          </a:lstStyle>
          <a:p>
            <a:r>
              <a:rPr lang="en-US"/>
              <a:t>Click to edit Master title style</a:t>
            </a:r>
          </a:p>
        </p:txBody>
      </p:sp>
      <p:sp>
        <p:nvSpPr>
          <p:cNvPr id="3" name="Subtitle 2">
            <a:extLst>
              <a:ext uri="{FF2B5EF4-FFF2-40B4-BE49-F238E27FC236}">
                <a16:creationId xmlns:a16="http://schemas.microsoft.com/office/drawing/2014/main" id="{D126C6C3-5752-446C-96B9-A08A20B98872}"/>
              </a:ext>
            </a:extLst>
          </p:cNvPr>
          <p:cNvSpPr>
            <a:spLocks noGrp="1"/>
          </p:cNvSpPr>
          <p:nvPr>
            <p:ph type="subTitle" idx="1"/>
          </p:nvPr>
        </p:nvSpPr>
        <p:spPr>
          <a:xfrm>
            <a:off x="2133600" y="5042853"/>
            <a:ext cx="12801600" cy="2318067"/>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en-US"/>
              <a:t>Click to edit Master subtitle style</a:t>
            </a:r>
          </a:p>
        </p:txBody>
      </p:sp>
      <p:sp>
        <p:nvSpPr>
          <p:cNvPr id="4" name="Date Placeholder 3">
            <a:extLst>
              <a:ext uri="{FF2B5EF4-FFF2-40B4-BE49-F238E27FC236}">
                <a16:creationId xmlns:a16="http://schemas.microsoft.com/office/drawing/2014/main" id="{F804BB5B-381A-49C0-8164-40873D97C1E1}"/>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5" name="Footer Placeholder 4">
            <a:extLst>
              <a:ext uri="{FF2B5EF4-FFF2-40B4-BE49-F238E27FC236}">
                <a16:creationId xmlns:a16="http://schemas.microsoft.com/office/drawing/2014/main" id="{07D5DDBF-41DE-488B-800C-2D03674ED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758517-B290-42F4-9B41-E6569BFD5431}"/>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910987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B53A6-C18A-4BF1-B832-F5DF9ED8EB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DCBE1E-E4BB-46F3-8FC2-E95A28EEFA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EDD98-98EF-4174-92DB-2F22E68E906F}"/>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5" name="Footer Placeholder 4">
            <a:extLst>
              <a:ext uri="{FF2B5EF4-FFF2-40B4-BE49-F238E27FC236}">
                <a16:creationId xmlns:a16="http://schemas.microsoft.com/office/drawing/2014/main" id="{A6BEBA37-6A02-4498-9A1C-91BEEE6522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C4A322-9A5C-491B-A4F0-9533D0F4CAEC}"/>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991619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E65FA-49C3-48E4-BA79-839BE1DB94A3}"/>
              </a:ext>
            </a:extLst>
          </p:cNvPr>
          <p:cNvSpPr>
            <a:spLocks noGrp="1"/>
          </p:cNvSpPr>
          <p:nvPr>
            <p:ph type="title" orient="vert"/>
          </p:nvPr>
        </p:nvSpPr>
        <p:spPr>
          <a:xfrm>
            <a:off x="12214860" y="511175"/>
            <a:ext cx="3680460" cy="813657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5279F7-789D-4D20-BCE1-741AA4AC33E8}"/>
              </a:ext>
            </a:extLst>
          </p:cNvPr>
          <p:cNvSpPr>
            <a:spLocks noGrp="1"/>
          </p:cNvSpPr>
          <p:nvPr>
            <p:ph type="body" orient="vert" idx="1"/>
          </p:nvPr>
        </p:nvSpPr>
        <p:spPr>
          <a:xfrm>
            <a:off x="1173480" y="511175"/>
            <a:ext cx="10828020" cy="81365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B072C4-9199-44C9-B364-C3CAA414DC31}"/>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5" name="Footer Placeholder 4">
            <a:extLst>
              <a:ext uri="{FF2B5EF4-FFF2-40B4-BE49-F238E27FC236}">
                <a16:creationId xmlns:a16="http://schemas.microsoft.com/office/drawing/2014/main" id="{A3FAC964-1FD3-4D21-BAFF-77AD6E6467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0BA2F-10BE-4747-8431-008668435403}"/>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2240296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D759-6C5C-41B9-88E2-B528122BA0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B19E7-239D-4657-A163-633C44A4DE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9B6F1-1BCA-4608-A703-E97FE73CB0CB}"/>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5" name="Footer Placeholder 4">
            <a:extLst>
              <a:ext uri="{FF2B5EF4-FFF2-40B4-BE49-F238E27FC236}">
                <a16:creationId xmlns:a16="http://schemas.microsoft.com/office/drawing/2014/main" id="{B69C5381-F2B9-487B-86F2-18B5ECCDDE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60C91-4522-47E2-8376-33D1E82715F2}"/>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2214635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E89A0-B340-4370-9031-568FA3F087C4}"/>
              </a:ext>
            </a:extLst>
          </p:cNvPr>
          <p:cNvSpPr>
            <a:spLocks noGrp="1"/>
          </p:cNvSpPr>
          <p:nvPr>
            <p:ph type="title"/>
          </p:nvPr>
        </p:nvSpPr>
        <p:spPr>
          <a:xfrm>
            <a:off x="1164590" y="2393634"/>
            <a:ext cx="14721840" cy="3993832"/>
          </a:xfrm>
        </p:spPr>
        <p:txBody>
          <a:bodyPr anchor="b"/>
          <a:lstStyle>
            <a:lvl1pPr>
              <a:defRPr sz="8400"/>
            </a:lvl1pPr>
          </a:lstStyle>
          <a:p>
            <a:r>
              <a:rPr lang="en-US"/>
              <a:t>Click to edit Master title style</a:t>
            </a:r>
          </a:p>
        </p:txBody>
      </p:sp>
      <p:sp>
        <p:nvSpPr>
          <p:cNvPr id="3" name="Text Placeholder 2">
            <a:extLst>
              <a:ext uri="{FF2B5EF4-FFF2-40B4-BE49-F238E27FC236}">
                <a16:creationId xmlns:a16="http://schemas.microsoft.com/office/drawing/2014/main" id="{CBA90B10-D382-4EDA-A502-6FB1714B70D5}"/>
              </a:ext>
            </a:extLst>
          </p:cNvPr>
          <p:cNvSpPr>
            <a:spLocks noGrp="1"/>
          </p:cNvSpPr>
          <p:nvPr>
            <p:ph type="body" idx="1"/>
          </p:nvPr>
        </p:nvSpPr>
        <p:spPr>
          <a:xfrm>
            <a:off x="1164590" y="6425249"/>
            <a:ext cx="14721840" cy="2100262"/>
          </a:xfrm>
        </p:spPr>
        <p:txBody>
          <a:bodyPr/>
          <a:lstStyle>
            <a:lvl1pPr marL="0" indent="0">
              <a:buNone/>
              <a:defRPr sz="3360">
                <a:solidFill>
                  <a:schemeClr val="tx1">
                    <a:tint val="75000"/>
                  </a:schemeClr>
                </a:solidFill>
              </a:defRPr>
            </a:lvl1pPr>
            <a:lvl2pPr marL="640080" indent="0">
              <a:buNone/>
              <a:defRPr sz="2800">
                <a:solidFill>
                  <a:schemeClr val="tx1">
                    <a:tint val="75000"/>
                  </a:schemeClr>
                </a:solidFill>
              </a:defRPr>
            </a:lvl2pPr>
            <a:lvl3pPr marL="1280160" indent="0">
              <a:buNone/>
              <a:defRPr sz="2520">
                <a:solidFill>
                  <a:schemeClr val="tx1">
                    <a:tint val="75000"/>
                  </a:schemeClr>
                </a:solidFill>
              </a:defRPr>
            </a:lvl3pPr>
            <a:lvl4pPr marL="1920240" indent="0">
              <a:buNone/>
              <a:defRPr sz="2240">
                <a:solidFill>
                  <a:schemeClr val="tx1">
                    <a:tint val="75000"/>
                  </a:schemeClr>
                </a:solidFill>
              </a:defRPr>
            </a:lvl4pPr>
            <a:lvl5pPr marL="2560320" indent="0">
              <a:buNone/>
              <a:defRPr sz="2240">
                <a:solidFill>
                  <a:schemeClr val="tx1">
                    <a:tint val="75000"/>
                  </a:schemeClr>
                </a:solidFill>
              </a:defRPr>
            </a:lvl5pPr>
            <a:lvl6pPr marL="3200400" indent="0">
              <a:buNone/>
              <a:defRPr sz="2240">
                <a:solidFill>
                  <a:schemeClr val="tx1">
                    <a:tint val="75000"/>
                  </a:schemeClr>
                </a:solidFill>
              </a:defRPr>
            </a:lvl6pPr>
            <a:lvl7pPr marL="3840480" indent="0">
              <a:buNone/>
              <a:defRPr sz="2240">
                <a:solidFill>
                  <a:schemeClr val="tx1">
                    <a:tint val="75000"/>
                  </a:schemeClr>
                </a:solidFill>
              </a:defRPr>
            </a:lvl7pPr>
            <a:lvl8pPr marL="4480560" indent="0">
              <a:buNone/>
              <a:defRPr sz="2240">
                <a:solidFill>
                  <a:schemeClr val="tx1">
                    <a:tint val="75000"/>
                  </a:schemeClr>
                </a:solidFill>
              </a:defRPr>
            </a:lvl8pPr>
            <a:lvl9pPr marL="5120640" indent="0">
              <a:buNone/>
              <a:defRPr sz="224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E96BFC-D2EC-43B5-8D6B-94DEB530A600}"/>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5" name="Footer Placeholder 4">
            <a:extLst>
              <a:ext uri="{FF2B5EF4-FFF2-40B4-BE49-F238E27FC236}">
                <a16:creationId xmlns:a16="http://schemas.microsoft.com/office/drawing/2014/main" id="{1522111C-7A7B-41CC-B972-1EC14EA07D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0E9B05-C2F3-46A1-9EDD-E249E955D727}"/>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335110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F5DB0-A613-48E5-AA8B-62A6014B75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736FDF-143B-4352-8B23-DCEA8B954D60}"/>
              </a:ext>
            </a:extLst>
          </p:cNvPr>
          <p:cNvSpPr>
            <a:spLocks noGrp="1"/>
          </p:cNvSpPr>
          <p:nvPr>
            <p:ph sz="half" idx="1"/>
          </p:nvPr>
        </p:nvSpPr>
        <p:spPr>
          <a:xfrm>
            <a:off x="1173480" y="2555875"/>
            <a:ext cx="725424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F6D722-6E13-4F21-B04A-C3689DE48EFC}"/>
              </a:ext>
            </a:extLst>
          </p:cNvPr>
          <p:cNvSpPr>
            <a:spLocks noGrp="1"/>
          </p:cNvSpPr>
          <p:nvPr>
            <p:ph sz="half" idx="2"/>
          </p:nvPr>
        </p:nvSpPr>
        <p:spPr>
          <a:xfrm>
            <a:off x="8641080" y="2555875"/>
            <a:ext cx="725424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B089B9-CF6C-4C5E-99F7-523A0239B794}"/>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6" name="Footer Placeholder 5">
            <a:extLst>
              <a:ext uri="{FF2B5EF4-FFF2-40B4-BE49-F238E27FC236}">
                <a16:creationId xmlns:a16="http://schemas.microsoft.com/office/drawing/2014/main" id="{24FBE67B-C166-4F63-99C5-3D10F025BF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EC6FD-1EA7-46DA-8AEB-81E87009379C}"/>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3315728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B7FBB-906E-465B-98A3-EA56389E4B8F}"/>
              </a:ext>
            </a:extLst>
          </p:cNvPr>
          <p:cNvSpPr>
            <a:spLocks noGrp="1"/>
          </p:cNvSpPr>
          <p:nvPr>
            <p:ph type="title"/>
          </p:nvPr>
        </p:nvSpPr>
        <p:spPr>
          <a:xfrm>
            <a:off x="1175703" y="511176"/>
            <a:ext cx="14721840" cy="1855788"/>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748B64-2F2A-4F72-B56F-DC9906D3185E}"/>
              </a:ext>
            </a:extLst>
          </p:cNvPr>
          <p:cNvSpPr>
            <a:spLocks noGrp="1"/>
          </p:cNvSpPr>
          <p:nvPr>
            <p:ph type="body" idx="1"/>
          </p:nvPr>
        </p:nvSpPr>
        <p:spPr>
          <a:xfrm>
            <a:off x="1175704" y="2353628"/>
            <a:ext cx="7220902"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4" name="Content Placeholder 3">
            <a:extLst>
              <a:ext uri="{FF2B5EF4-FFF2-40B4-BE49-F238E27FC236}">
                <a16:creationId xmlns:a16="http://schemas.microsoft.com/office/drawing/2014/main" id="{B8DDD16E-1AD9-40E2-854E-062300ED9A8B}"/>
              </a:ext>
            </a:extLst>
          </p:cNvPr>
          <p:cNvSpPr>
            <a:spLocks noGrp="1"/>
          </p:cNvSpPr>
          <p:nvPr>
            <p:ph sz="half" idx="2"/>
          </p:nvPr>
        </p:nvSpPr>
        <p:spPr>
          <a:xfrm>
            <a:off x="1175704" y="3507105"/>
            <a:ext cx="7220902"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40CF6E-11B2-4A62-9015-A08722A02622}"/>
              </a:ext>
            </a:extLst>
          </p:cNvPr>
          <p:cNvSpPr>
            <a:spLocks noGrp="1"/>
          </p:cNvSpPr>
          <p:nvPr>
            <p:ph type="body" sz="quarter" idx="3"/>
          </p:nvPr>
        </p:nvSpPr>
        <p:spPr>
          <a:xfrm>
            <a:off x="8641080" y="2353628"/>
            <a:ext cx="7256463"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6" name="Content Placeholder 5">
            <a:extLst>
              <a:ext uri="{FF2B5EF4-FFF2-40B4-BE49-F238E27FC236}">
                <a16:creationId xmlns:a16="http://schemas.microsoft.com/office/drawing/2014/main" id="{8AFAAF9D-C2F5-41EE-8016-681B422A7D42}"/>
              </a:ext>
            </a:extLst>
          </p:cNvPr>
          <p:cNvSpPr>
            <a:spLocks noGrp="1"/>
          </p:cNvSpPr>
          <p:nvPr>
            <p:ph sz="quarter" idx="4"/>
          </p:nvPr>
        </p:nvSpPr>
        <p:spPr>
          <a:xfrm>
            <a:off x="8641080" y="3507105"/>
            <a:ext cx="7256463"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1D61E9-0C9C-40E3-B637-2FAC3F230363}"/>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8" name="Footer Placeholder 7">
            <a:extLst>
              <a:ext uri="{FF2B5EF4-FFF2-40B4-BE49-F238E27FC236}">
                <a16:creationId xmlns:a16="http://schemas.microsoft.com/office/drawing/2014/main" id="{27E91E2E-7E5F-4D10-B4C6-B905F0BCE2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926C93-8004-47BF-9DED-135C83996A1C}"/>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097365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983AF-C343-4C8B-B7B6-26AD40E26D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41BD81-E3EA-4572-94A8-1B413E989B62}"/>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4" name="Footer Placeholder 3">
            <a:extLst>
              <a:ext uri="{FF2B5EF4-FFF2-40B4-BE49-F238E27FC236}">
                <a16:creationId xmlns:a16="http://schemas.microsoft.com/office/drawing/2014/main" id="{FA9F87EF-A68F-41AE-BAB3-571F460D82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0E31D7-9515-4AE8-B76F-51AED4A5AD0B}"/>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2088944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E1B19C-A936-453D-A577-D7B4E60BEA61}"/>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3" name="Footer Placeholder 2">
            <a:extLst>
              <a:ext uri="{FF2B5EF4-FFF2-40B4-BE49-F238E27FC236}">
                <a16:creationId xmlns:a16="http://schemas.microsoft.com/office/drawing/2014/main" id="{B16A26F8-EB38-408B-AB37-16F99780B0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6290E0-1C1B-4842-A76E-C7E48F2E7BFF}"/>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302804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498C2-6D28-4C9F-8B81-3B72C1C544BA}"/>
              </a:ext>
            </a:extLst>
          </p:cNvPr>
          <p:cNvSpPr>
            <a:spLocks noGrp="1"/>
          </p:cNvSpPr>
          <p:nvPr>
            <p:ph type="title"/>
          </p:nvPr>
        </p:nvSpPr>
        <p:spPr>
          <a:xfrm>
            <a:off x="1175704" y="640080"/>
            <a:ext cx="5505132" cy="2240280"/>
          </a:xfrm>
        </p:spPr>
        <p:txBody>
          <a:bodyPr anchor="b"/>
          <a:lstStyle>
            <a:lvl1pPr>
              <a:defRPr sz="4480"/>
            </a:lvl1pPr>
          </a:lstStyle>
          <a:p>
            <a:r>
              <a:rPr lang="en-US"/>
              <a:t>Click to edit Master title style</a:t>
            </a:r>
          </a:p>
        </p:txBody>
      </p:sp>
      <p:sp>
        <p:nvSpPr>
          <p:cNvPr id="3" name="Content Placeholder 2">
            <a:extLst>
              <a:ext uri="{FF2B5EF4-FFF2-40B4-BE49-F238E27FC236}">
                <a16:creationId xmlns:a16="http://schemas.microsoft.com/office/drawing/2014/main" id="{1A4436EA-068E-4D96-8271-B58ED6A59DE6}"/>
              </a:ext>
            </a:extLst>
          </p:cNvPr>
          <p:cNvSpPr>
            <a:spLocks noGrp="1"/>
          </p:cNvSpPr>
          <p:nvPr>
            <p:ph idx="1"/>
          </p:nvPr>
        </p:nvSpPr>
        <p:spPr>
          <a:xfrm>
            <a:off x="7256463" y="1382396"/>
            <a:ext cx="864108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2B5E9D-5C1D-4C92-8150-35923094FBEB}"/>
              </a:ext>
            </a:extLst>
          </p:cNvPr>
          <p:cNvSpPr>
            <a:spLocks noGrp="1"/>
          </p:cNvSpPr>
          <p:nvPr>
            <p:ph type="body" sz="half" idx="2"/>
          </p:nvPr>
        </p:nvSpPr>
        <p:spPr>
          <a:xfrm>
            <a:off x="1175704" y="2880360"/>
            <a:ext cx="5505132"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a:extLst>
              <a:ext uri="{FF2B5EF4-FFF2-40B4-BE49-F238E27FC236}">
                <a16:creationId xmlns:a16="http://schemas.microsoft.com/office/drawing/2014/main" id="{6A44B876-A246-43FB-9C28-17E8DA310F78}"/>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6" name="Footer Placeholder 5">
            <a:extLst>
              <a:ext uri="{FF2B5EF4-FFF2-40B4-BE49-F238E27FC236}">
                <a16:creationId xmlns:a16="http://schemas.microsoft.com/office/drawing/2014/main" id="{880F20E0-034C-4F4A-9B42-F9C211CF15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D43909-F32E-4731-A83F-EB1CA4D874D4}"/>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48592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3EE3-8706-40E4-BC4B-4E904DA86E15}"/>
              </a:ext>
            </a:extLst>
          </p:cNvPr>
          <p:cNvSpPr>
            <a:spLocks noGrp="1"/>
          </p:cNvSpPr>
          <p:nvPr>
            <p:ph type="title"/>
          </p:nvPr>
        </p:nvSpPr>
        <p:spPr>
          <a:xfrm>
            <a:off x="1175704" y="640080"/>
            <a:ext cx="5505132" cy="2240280"/>
          </a:xfrm>
        </p:spPr>
        <p:txBody>
          <a:bodyPr anchor="b"/>
          <a:lstStyle>
            <a:lvl1pPr>
              <a:defRPr sz="4480"/>
            </a:lvl1pPr>
          </a:lstStyle>
          <a:p>
            <a:r>
              <a:rPr lang="en-US"/>
              <a:t>Click to edit Master title style</a:t>
            </a:r>
          </a:p>
        </p:txBody>
      </p:sp>
      <p:sp>
        <p:nvSpPr>
          <p:cNvPr id="3" name="Picture Placeholder 2">
            <a:extLst>
              <a:ext uri="{FF2B5EF4-FFF2-40B4-BE49-F238E27FC236}">
                <a16:creationId xmlns:a16="http://schemas.microsoft.com/office/drawing/2014/main" id="{329626DE-4C0B-47FA-9AD2-7B0FAF98AEA9}"/>
              </a:ext>
            </a:extLst>
          </p:cNvPr>
          <p:cNvSpPr>
            <a:spLocks noGrp="1"/>
          </p:cNvSpPr>
          <p:nvPr>
            <p:ph type="pic" idx="1"/>
          </p:nvPr>
        </p:nvSpPr>
        <p:spPr>
          <a:xfrm>
            <a:off x="7256463" y="1382396"/>
            <a:ext cx="8641080" cy="6823075"/>
          </a:xfrm>
        </p:spPr>
        <p:txBody>
          <a:bodyPr/>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endParaRPr lang="en-US"/>
          </a:p>
        </p:txBody>
      </p:sp>
      <p:sp>
        <p:nvSpPr>
          <p:cNvPr id="4" name="Text Placeholder 3">
            <a:extLst>
              <a:ext uri="{FF2B5EF4-FFF2-40B4-BE49-F238E27FC236}">
                <a16:creationId xmlns:a16="http://schemas.microsoft.com/office/drawing/2014/main" id="{24D56396-BF6D-417C-AE8A-A024A448D645}"/>
              </a:ext>
            </a:extLst>
          </p:cNvPr>
          <p:cNvSpPr>
            <a:spLocks noGrp="1"/>
          </p:cNvSpPr>
          <p:nvPr>
            <p:ph type="body" sz="half" idx="2"/>
          </p:nvPr>
        </p:nvSpPr>
        <p:spPr>
          <a:xfrm>
            <a:off x="1175704" y="2880360"/>
            <a:ext cx="5505132"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a:extLst>
              <a:ext uri="{FF2B5EF4-FFF2-40B4-BE49-F238E27FC236}">
                <a16:creationId xmlns:a16="http://schemas.microsoft.com/office/drawing/2014/main" id="{62925A08-BB1D-4573-AD6E-ADB4A064BF7D}"/>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6" name="Footer Placeholder 5">
            <a:extLst>
              <a:ext uri="{FF2B5EF4-FFF2-40B4-BE49-F238E27FC236}">
                <a16:creationId xmlns:a16="http://schemas.microsoft.com/office/drawing/2014/main" id="{F52E5690-B834-4038-BDB3-977C09E699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32AA0A-AEC5-4202-8266-11FE5AB4AD97}"/>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524869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D71949-119A-400D-A6FF-16D2712920A2}"/>
              </a:ext>
            </a:extLst>
          </p:cNvPr>
          <p:cNvSpPr>
            <a:spLocks noGrp="1"/>
          </p:cNvSpPr>
          <p:nvPr>
            <p:ph type="title"/>
          </p:nvPr>
        </p:nvSpPr>
        <p:spPr>
          <a:xfrm>
            <a:off x="1173480" y="511176"/>
            <a:ext cx="14721840" cy="185578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939573-B34B-4598-A787-4392758F20D0}"/>
              </a:ext>
            </a:extLst>
          </p:cNvPr>
          <p:cNvSpPr>
            <a:spLocks noGrp="1"/>
          </p:cNvSpPr>
          <p:nvPr>
            <p:ph type="body" idx="1"/>
          </p:nvPr>
        </p:nvSpPr>
        <p:spPr>
          <a:xfrm>
            <a:off x="1173480" y="2555875"/>
            <a:ext cx="14721840" cy="60918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A16204-6459-4848-89D9-76CF2CBCA9D0}"/>
              </a:ext>
            </a:extLst>
          </p:cNvPr>
          <p:cNvSpPr>
            <a:spLocks noGrp="1"/>
          </p:cNvSpPr>
          <p:nvPr>
            <p:ph type="dt" sz="half" idx="2"/>
          </p:nvPr>
        </p:nvSpPr>
        <p:spPr>
          <a:xfrm>
            <a:off x="1173480" y="8898891"/>
            <a:ext cx="384048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D59D0DC1-141F-4FEF-9127-1E2C2BA150E4}" type="datetimeFigureOut">
              <a:rPr lang="en-US" smtClean="0"/>
              <a:t>2021-05-20</a:t>
            </a:fld>
            <a:endParaRPr lang="en-US"/>
          </a:p>
        </p:txBody>
      </p:sp>
      <p:sp>
        <p:nvSpPr>
          <p:cNvPr id="5" name="Footer Placeholder 4">
            <a:extLst>
              <a:ext uri="{FF2B5EF4-FFF2-40B4-BE49-F238E27FC236}">
                <a16:creationId xmlns:a16="http://schemas.microsoft.com/office/drawing/2014/main" id="{DF28F1E6-6F53-45B7-8D8D-AFCE4C6F3321}"/>
              </a:ext>
            </a:extLst>
          </p:cNvPr>
          <p:cNvSpPr>
            <a:spLocks noGrp="1"/>
          </p:cNvSpPr>
          <p:nvPr>
            <p:ph type="ftr" sz="quarter" idx="3"/>
          </p:nvPr>
        </p:nvSpPr>
        <p:spPr>
          <a:xfrm>
            <a:off x="5654040" y="8898891"/>
            <a:ext cx="576072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C11EC9-A990-4A82-9AFC-5F6B627D5395}"/>
              </a:ext>
            </a:extLst>
          </p:cNvPr>
          <p:cNvSpPr>
            <a:spLocks noGrp="1"/>
          </p:cNvSpPr>
          <p:nvPr>
            <p:ph type="sldNum" sz="quarter" idx="4"/>
          </p:nvPr>
        </p:nvSpPr>
        <p:spPr>
          <a:xfrm>
            <a:off x="12054840" y="8898891"/>
            <a:ext cx="384048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20B0DB5D-5FF1-47FD-A6E5-2E9DD6CEDBA1}" type="slidenum">
              <a:rPr lang="en-US" smtClean="0"/>
              <a:t>‹#›</a:t>
            </a:fld>
            <a:endParaRPr lang="en-US"/>
          </a:p>
        </p:txBody>
      </p:sp>
    </p:spTree>
    <p:extLst>
      <p:ext uri="{BB962C8B-B14F-4D97-AF65-F5344CB8AC3E}">
        <p14:creationId xmlns:p14="http://schemas.microsoft.com/office/powerpoint/2010/main" val="1386836874"/>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hyperlink" Target="https://ec.europa.eu/eurostat/web/products-manuals-and-guidelines/-/ks-gq-17-001" TargetMode="Externa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hyperlink" Target="https://ec.europa.eu/eurostat/web/products-manuals-and-guidelines/-/ks-gq-14-011"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hyperlink" Target="https://ec.europa.eu/eurostat/web/products-manuals-and-guidelines/-/KS-GQ-17-007?inheritRedirect=true&amp;redirect=%2Feurostat%2Fpublications%2Fmanuals-and-guidelin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diagramLayout" Target="../diagrams/layout3.xml"/><Relationship Id="rId7" Type="http://schemas.openxmlformats.org/officeDocument/2006/relationships/image" Target="../media/image9.jp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80205-AFD8-42FA-86F9-85B4273BC34A}"/>
              </a:ext>
            </a:extLst>
          </p:cNvPr>
          <p:cNvSpPr>
            <a:spLocks noGrp="1"/>
          </p:cNvSpPr>
          <p:nvPr>
            <p:ph type="ctrTitle"/>
          </p:nvPr>
        </p:nvSpPr>
        <p:spPr/>
        <p:txBody>
          <a:bodyPr/>
          <a:lstStyle/>
          <a:p>
            <a:r>
              <a:rPr lang="nl-NL" dirty="0"/>
              <a:t>Open slides</a:t>
            </a:r>
            <a:endParaRPr lang="en-US" dirty="0"/>
          </a:p>
        </p:txBody>
      </p:sp>
      <p:sp>
        <p:nvSpPr>
          <p:cNvPr id="3" name="Subtitle 2">
            <a:extLst>
              <a:ext uri="{FF2B5EF4-FFF2-40B4-BE49-F238E27FC236}">
                <a16:creationId xmlns:a16="http://schemas.microsoft.com/office/drawing/2014/main" id="{DBB3D7B0-22CF-41FB-AF84-88051D29660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22328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1"/>
          </a:solidFill>
        </p:spPr>
        <p:txBody>
          <a:bodyPr/>
          <a:lstStyle/>
          <a:p>
            <a:pPr algn="ctr"/>
            <a:r>
              <a:rPr lang="nl-NL" dirty="0">
                <a:solidFill>
                  <a:schemeClr val="bg1">
                    <a:lumMod val="95000"/>
                  </a:schemeClr>
                </a:solidFill>
                <a:latin typeface="Roboto" pitchFamily="2" charset="0"/>
                <a:ea typeface="Roboto" pitchFamily="2" charset="0"/>
              </a:rPr>
              <a:t>Why is open data not trusted? </a:t>
            </a:r>
            <a:endParaRPr lang="en-US" dirty="0">
              <a:solidFill>
                <a:schemeClr val="bg1">
                  <a:lumMod val="95000"/>
                </a:schemeClr>
              </a:solidFill>
              <a:latin typeface="Roboto" pitchFamily="2" charset="0"/>
              <a:ea typeface="Roboto" pitchFamily="2" charset="0"/>
            </a:endParaRPr>
          </a:p>
        </p:txBody>
      </p:sp>
    </p:spTree>
    <p:extLst>
      <p:ext uri="{BB962C8B-B14F-4D97-AF65-F5344CB8AC3E}">
        <p14:creationId xmlns:p14="http://schemas.microsoft.com/office/powerpoint/2010/main" val="3314437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Why is Open Data Not Used?</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784808" y="1060771"/>
            <a:ext cx="15331491" cy="8136995"/>
          </a:xfrm>
        </p:spPr>
      </p:pic>
      <p:grpSp>
        <p:nvGrpSpPr>
          <p:cNvPr id="13" name="Group 12">
            <a:extLst>
              <a:ext uri="{FF2B5EF4-FFF2-40B4-BE49-F238E27FC236}">
                <a16:creationId xmlns:a16="http://schemas.microsoft.com/office/drawing/2014/main" id="{25AA69F3-A2DE-472A-B72F-5C2B5AD96D9C}"/>
              </a:ext>
            </a:extLst>
          </p:cNvPr>
          <p:cNvGrpSpPr/>
          <p:nvPr/>
        </p:nvGrpSpPr>
        <p:grpSpPr>
          <a:xfrm>
            <a:off x="471806" y="5639086"/>
            <a:ext cx="15812186" cy="3962114"/>
            <a:chOff x="638389" y="1160870"/>
            <a:chExt cx="15812186" cy="4396893"/>
          </a:xfrm>
        </p:grpSpPr>
        <p:sp>
          <p:nvSpPr>
            <p:cNvPr id="12" name="Rectangle 11">
              <a:extLst>
                <a:ext uri="{FF2B5EF4-FFF2-40B4-BE49-F238E27FC236}">
                  <a16:creationId xmlns:a16="http://schemas.microsoft.com/office/drawing/2014/main" id="{80FB9F6E-FC02-4943-9A4B-A51A9A2ECE77}"/>
                </a:ext>
              </a:extLst>
            </p:cNvPr>
            <p:cNvSpPr/>
            <p:nvPr/>
          </p:nvSpPr>
          <p:spPr>
            <a:xfrm>
              <a:off x="638389" y="1160870"/>
              <a:ext cx="15812186" cy="4396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0706CB-D64A-405B-9038-863124318C4D}"/>
                </a:ext>
              </a:extLst>
            </p:cNvPr>
            <p:cNvSpPr txBox="1"/>
            <p:nvPr/>
          </p:nvSpPr>
          <p:spPr>
            <a:xfrm>
              <a:off x="784808" y="1464205"/>
              <a:ext cx="15331491" cy="3570208"/>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2400" dirty="0">
                  <a:latin typeface="Roboto" pitchFamily="2" charset="0"/>
                  <a:ea typeface="Roboto" pitchFamily="2" charset="0"/>
                </a:rPr>
                <a:t>Though data is usually valuable if it is not in isolation, open data is very difficult to join with other data. Almost never confirms the tidy data principles, which makes integration into databases or making composite indicators a very challenging data processing task.</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Haphazard use of measurement units (gram vs kilogram), currencies, metadata codes (regional boundaries change several thousand times just in the EU over a few years.)</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In short: open data requires investment into processing, unit testing, documentation to be usable.  These are very costly operations, but we believe it can be done at scale and at a best value for money with open-source statistical code and research automation.  This is what we do: create automated data observatories that reprocess, validate and automatically document open data to meet high statistical standards.</a:t>
              </a:r>
              <a:endParaRPr lang="en-US" dirty="0"/>
            </a:p>
          </p:txBody>
        </p:sp>
      </p:grpSp>
    </p:spTree>
    <p:extLst>
      <p:ext uri="{BB962C8B-B14F-4D97-AF65-F5344CB8AC3E}">
        <p14:creationId xmlns:p14="http://schemas.microsoft.com/office/powerpoint/2010/main" val="1519098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Why is Open Data Not Used?</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784808" y="1464205"/>
            <a:ext cx="15331491" cy="8136995"/>
          </a:xfrm>
        </p:spPr>
      </p:pic>
      <p:sp>
        <p:nvSpPr>
          <p:cNvPr id="3" name="Rectangle 2">
            <a:extLst>
              <a:ext uri="{FF2B5EF4-FFF2-40B4-BE49-F238E27FC236}">
                <a16:creationId xmlns:a16="http://schemas.microsoft.com/office/drawing/2014/main" id="{0AF0CE53-21B2-4F51-B784-42B4538F685F}"/>
              </a:ext>
            </a:extLst>
          </p:cNvPr>
          <p:cNvSpPr/>
          <p:nvPr/>
        </p:nvSpPr>
        <p:spPr>
          <a:xfrm>
            <a:off x="784808" y="1464205"/>
            <a:ext cx="15331491" cy="4115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0706CB-D64A-405B-9038-863124318C4D}"/>
              </a:ext>
            </a:extLst>
          </p:cNvPr>
          <p:cNvSpPr txBox="1"/>
          <p:nvPr/>
        </p:nvSpPr>
        <p:spPr>
          <a:xfrm>
            <a:off x="784807" y="1722112"/>
            <a:ext cx="15331491" cy="3570208"/>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2400" dirty="0">
                <a:latin typeface="Roboto" pitchFamily="2" charset="0"/>
                <a:ea typeface="Roboto" pitchFamily="2" charset="0"/>
              </a:rPr>
              <a:t>Open data is released after primary governmental, scientific or corporate use. It is not processed and organized to the new user’s needs.</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The data is poorly documented, the primary user does not have an incentive to hire a data scientist or statistician to provide important metadata for the information: it needs to be reverse engineered to figure out important aspects of the data.</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The EU, OECD, an UN bodies are (co-)financing more than 60 permanent data collection points, so called ‘</a:t>
            </a:r>
            <a:r>
              <a:rPr lang="en-US" sz="2400" b="1" dirty="0">
                <a:latin typeface="Roboto" pitchFamily="2" charset="0"/>
                <a:ea typeface="Roboto" pitchFamily="2" charset="0"/>
              </a:rPr>
              <a:t>observatories</a:t>
            </a:r>
            <a:r>
              <a:rPr lang="en-US" sz="2400" dirty="0">
                <a:latin typeface="Roboto" pitchFamily="2" charset="0"/>
                <a:ea typeface="Roboto" pitchFamily="2" charset="0"/>
              </a:rPr>
              <a:t>’  or ‘</a:t>
            </a:r>
            <a:r>
              <a:rPr lang="en-US" sz="2400" b="1" dirty="0">
                <a:latin typeface="Roboto" pitchFamily="2" charset="0"/>
                <a:ea typeface="Roboto" pitchFamily="2" charset="0"/>
              </a:rPr>
              <a:t>data observatories</a:t>
            </a:r>
            <a:r>
              <a:rPr lang="en-US" sz="2400" dirty="0">
                <a:latin typeface="Roboto" pitchFamily="2" charset="0"/>
                <a:ea typeface="Roboto" pitchFamily="2" charset="0"/>
              </a:rPr>
              <a:t>.  Our market research found they almost never use any form of open data.  We believe that it is a wasted opportunity to spend millions of euros on each data observatory’s collection problem when billions worth of open data (at historical cost) is not even considered in them.</a:t>
            </a:r>
          </a:p>
        </p:txBody>
      </p:sp>
    </p:spTree>
    <p:extLst>
      <p:ext uri="{BB962C8B-B14F-4D97-AF65-F5344CB8AC3E}">
        <p14:creationId xmlns:p14="http://schemas.microsoft.com/office/powerpoint/2010/main" val="1298175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3"/>
          </a:solidFill>
        </p:spPr>
        <p:txBody>
          <a:bodyPr/>
          <a:lstStyle/>
          <a:p>
            <a:pPr algn="ctr"/>
            <a:r>
              <a:rPr lang="nl-NL" dirty="0">
                <a:latin typeface="Roboto" pitchFamily="2" charset="0"/>
                <a:ea typeface="Roboto" pitchFamily="2" charset="0"/>
              </a:rPr>
              <a:t>How can we build up the missing trust?</a:t>
            </a:r>
            <a:endParaRPr lang="en-US" dirty="0">
              <a:latin typeface="Roboto" pitchFamily="2" charset="0"/>
              <a:ea typeface="Roboto" pitchFamily="2" charset="0"/>
            </a:endParaRPr>
          </a:p>
        </p:txBody>
      </p:sp>
    </p:spTree>
    <p:extLst>
      <p:ext uri="{BB962C8B-B14F-4D97-AF65-F5344CB8AC3E}">
        <p14:creationId xmlns:p14="http://schemas.microsoft.com/office/powerpoint/2010/main" val="2455943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B4158-7140-41FB-A2A5-1E8052010278}"/>
              </a:ext>
            </a:extLst>
          </p:cNvPr>
          <p:cNvSpPr>
            <a:spLocks noGrp="1"/>
          </p:cNvSpPr>
          <p:nvPr>
            <p:ph type="title"/>
          </p:nvPr>
        </p:nvSpPr>
        <p:spPr>
          <a:xfrm>
            <a:off x="1173480" y="0"/>
            <a:ext cx="14721840" cy="1855788"/>
          </a:xfrm>
        </p:spPr>
        <p:txBody>
          <a:bodyPr/>
          <a:lstStyle/>
          <a:p>
            <a:r>
              <a:rPr lang="en-US" dirty="0"/>
              <a:t>OSINT &amp; Open-Source Market Research</a:t>
            </a:r>
          </a:p>
        </p:txBody>
      </p:sp>
      <p:pic>
        <p:nvPicPr>
          <p:cNvPr id="5" name="Content Placeholder 4" descr="Graphical user interface, application&#10;&#10;Description automatically generated">
            <a:extLst>
              <a:ext uri="{FF2B5EF4-FFF2-40B4-BE49-F238E27FC236}">
                <a16:creationId xmlns:a16="http://schemas.microsoft.com/office/drawing/2014/main" id="{C56A30F6-CEFA-44DB-BAED-192131851A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2895" y="1582429"/>
            <a:ext cx="11202451" cy="4261277"/>
          </a:xfrm>
        </p:spPr>
      </p:pic>
      <p:pic>
        <p:nvPicPr>
          <p:cNvPr id="8" name="Picture 7">
            <a:extLst>
              <a:ext uri="{FF2B5EF4-FFF2-40B4-BE49-F238E27FC236}">
                <a16:creationId xmlns:a16="http://schemas.microsoft.com/office/drawing/2014/main" id="{04686ACB-4B10-46C5-AEBB-416CC116A451}"/>
              </a:ext>
            </a:extLst>
          </p:cNvPr>
          <p:cNvPicPr>
            <a:picLocks noChangeAspect="1"/>
          </p:cNvPicPr>
          <p:nvPr/>
        </p:nvPicPr>
        <p:blipFill rotWithShape="1">
          <a:blip r:embed="rId3"/>
          <a:srcRect l="12082" t="10673" r="11329" b="4598"/>
          <a:stretch/>
        </p:blipFill>
        <p:spPr>
          <a:xfrm>
            <a:off x="7290521" y="3143506"/>
            <a:ext cx="10170819" cy="6329125"/>
          </a:xfrm>
          <a:prstGeom prst="rect">
            <a:avLst/>
          </a:prstGeom>
        </p:spPr>
      </p:pic>
      <p:pic>
        <p:nvPicPr>
          <p:cNvPr id="4" name="Picture 3" descr="Text&#10;&#10;Description automatically generated">
            <a:extLst>
              <a:ext uri="{FF2B5EF4-FFF2-40B4-BE49-F238E27FC236}">
                <a16:creationId xmlns:a16="http://schemas.microsoft.com/office/drawing/2014/main" id="{3C83C4F1-FB77-460B-BA10-F169E5D1B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484" y="1582429"/>
            <a:ext cx="2809540" cy="4261277"/>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86DEE7C1-3DDF-4A76-873B-38549A714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1958" y="6164951"/>
            <a:ext cx="4221108" cy="2986434"/>
          </a:xfrm>
          <a:prstGeom prst="rect">
            <a:avLst/>
          </a:prstGeom>
        </p:spPr>
      </p:pic>
      <p:sp>
        <p:nvSpPr>
          <p:cNvPr id="9" name="Arrow: Curved Right 8">
            <a:extLst>
              <a:ext uri="{FF2B5EF4-FFF2-40B4-BE49-F238E27FC236}">
                <a16:creationId xmlns:a16="http://schemas.microsoft.com/office/drawing/2014/main" id="{B9F52B62-8CCC-448B-A0A9-0FCBCF7B8062}"/>
              </a:ext>
            </a:extLst>
          </p:cNvPr>
          <p:cNvSpPr/>
          <p:nvPr/>
        </p:nvSpPr>
        <p:spPr>
          <a:xfrm rot="20673856">
            <a:off x="4102196" y="6108700"/>
            <a:ext cx="1410576" cy="228994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2">
            <a:extLst>
              <a:ext uri="{FF2B5EF4-FFF2-40B4-BE49-F238E27FC236}">
                <a16:creationId xmlns:a16="http://schemas.microsoft.com/office/drawing/2014/main" id="{E84F7AE5-1A8A-49A1-ABDD-31F6D7584F9F}"/>
              </a:ext>
            </a:extLst>
          </p:cNvPr>
          <p:cNvSpPr/>
          <p:nvPr/>
        </p:nvSpPr>
        <p:spPr>
          <a:xfrm>
            <a:off x="5627077" y="2426677"/>
            <a:ext cx="11441723" cy="18557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9507F99-61AF-4483-819F-A47F81CB3655}"/>
              </a:ext>
            </a:extLst>
          </p:cNvPr>
          <p:cNvSpPr txBox="1"/>
          <p:nvPr/>
        </p:nvSpPr>
        <p:spPr>
          <a:xfrm>
            <a:off x="5783089" y="2653387"/>
            <a:ext cx="11285711" cy="1200329"/>
          </a:xfrm>
          <a:prstGeom prst="rect">
            <a:avLst/>
          </a:prstGeom>
          <a:solidFill>
            <a:schemeClr val="bg1"/>
          </a:solidFill>
        </p:spPr>
        <p:txBody>
          <a:bodyPr wrap="square" rtlCol="0">
            <a:spAutoFit/>
          </a:bodyPr>
          <a:lstStyle/>
          <a:p>
            <a:pPr>
              <a:spcAft>
                <a:spcPts val="600"/>
              </a:spcAft>
            </a:pPr>
            <a:r>
              <a:rPr lang="en-US" sz="2400" dirty="0">
                <a:latin typeface="Roboto" pitchFamily="2" charset="0"/>
                <a:ea typeface="Roboto" pitchFamily="2" charset="0"/>
              </a:rPr>
              <a:t>We do what </a:t>
            </a:r>
            <a:r>
              <a:rPr lang="en-US" sz="2400" b="1" dirty="0" err="1">
                <a:latin typeface="Roboto" pitchFamily="2" charset="0"/>
                <a:ea typeface="Roboto" pitchFamily="2" charset="0"/>
              </a:rPr>
              <a:t>bellingcat</a:t>
            </a:r>
            <a:r>
              <a:rPr lang="en-US" sz="2400" dirty="0">
                <a:latin typeface="Roboto" pitchFamily="2" charset="0"/>
                <a:ea typeface="Roboto" pitchFamily="2" charset="0"/>
              </a:rPr>
              <a:t> does with open-source intelligence in journalism: programmatically sift through vast mountains of open data and try to select and verify those that meet high business, scientific or policy evidence standards. </a:t>
            </a:r>
          </a:p>
        </p:txBody>
      </p:sp>
    </p:spTree>
    <p:extLst>
      <p:ext uri="{BB962C8B-B14F-4D97-AF65-F5344CB8AC3E}">
        <p14:creationId xmlns:p14="http://schemas.microsoft.com/office/powerpoint/2010/main" val="3121283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DEBEE84-A6D2-46A3-944B-9A7E8B63E49D}"/>
              </a:ext>
            </a:extLst>
          </p:cNvPr>
          <p:cNvGrpSpPr/>
          <p:nvPr/>
        </p:nvGrpSpPr>
        <p:grpSpPr>
          <a:xfrm>
            <a:off x="246185" y="0"/>
            <a:ext cx="16356623" cy="8191500"/>
            <a:chOff x="246185" y="0"/>
            <a:chExt cx="16356623" cy="8191500"/>
          </a:xfrm>
        </p:grpSpPr>
        <p:graphicFrame>
          <p:nvGraphicFramePr>
            <p:cNvPr id="7" name="Diagram 6">
              <a:extLst>
                <a:ext uri="{FF2B5EF4-FFF2-40B4-BE49-F238E27FC236}">
                  <a16:creationId xmlns:a16="http://schemas.microsoft.com/office/drawing/2014/main" id="{C286F972-86F5-4956-80F6-25F0A7A0F5C1}"/>
                </a:ext>
              </a:extLst>
            </p:cNvPr>
            <p:cNvGraphicFramePr/>
            <p:nvPr>
              <p:extLst>
                <p:ext uri="{D42A27DB-BD31-4B8C-83A1-F6EECF244321}">
                  <p14:modId xmlns:p14="http://schemas.microsoft.com/office/powerpoint/2010/main" val="1031027791"/>
                </p:ext>
              </p:extLst>
            </p:nvPr>
          </p:nvGraphicFramePr>
          <p:xfrm>
            <a:off x="246185" y="0"/>
            <a:ext cx="7877908" cy="819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6BAD3592-6A84-488A-B116-FA68EEFE220A}"/>
                </a:ext>
              </a:extLst>
            </p:cNvPr>
            <p:cNvGraphicFramePr/>
            <p:nvPr>
              <p:extLst>
                <p:ext uri="{D42A27DB-BD31-4B8C-83A1-F6EECF244321}">
                  <p14:modId xmlns:p14="http://schemas.microsoft.com/office/powerpoint/2010/main" val="3111490833"/>
                </p:ext>
              </p:extLst>
            </p:nvPr>
          </p:nvGraphicFramePr>
          <p:xfrm>
            <a:off x="8724900" y="0"/>
            <a:ext cx="7877908" cy="8191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14" name="TextBox 13">
            <a:extLst>
              <a:ext uri="{FF2B5EF4-FFF2-40B4-BE49-F238E27FC236}">
                <a16:creationId xmlns:a16="http://schemas.microsoft.com/office/drawing/2014/main" id="{AF4FA1EC-E19D-4B42-9FEB-85515D91DADE}"/>
              </a:ext>
            </a:extLst>
          </p:cNvPr>
          <p:cNvSpPr txBox="1"/>
          <p:nvPr/>
        </p:nvSpPr>
        <p:spPr>
          <a:xfrm>
            <a:off x="1295400" y="8032930"/>
            <a:ext cx="14859000" cy="1754326"/>
          </a:xfrm>
          <a:prstGeom prst="rect">
            <a:avLst/>
          </a:prstGeom>
          <a:noFill/>
        </p:spPr>
        <p:txBody>
          <a:bodyPr wrap="square" rtlCol="0">
            <a:spAutoFit/>
          </a:bodyPr>
          <a:lstStyle/>
          <a:p>
            <a:r>
              <a:rPr lang="nl-NL" dirty="0">
                <a:latin typeface="Roboto" pitchFamily="2" charset="0"/>
                <a:ea typeface="Roboto" pitchFamily="2" charset="0"/>
              </a:rPr>
              <a:t>We aim to increase the quality of existing open governmental indicators, such as Eurostat products, and to design new indicators that are at least on the quality level of Eurostat’s products. Our quality assurance follows the following methodology.</a:t>
            </a:r>
          </a:p>
          <a:p>
            <a:r>
              <a:rPr lang="nl-NL" dirty="0">
                <a:latin typeface="Roboto" pitchFamily="2" charset="0"/>
                <a:ea typeface="Roboto" pitchFamily="2" charset="0"/>
              </a:rPr>
              <a:t>1. </a:t>
            </a:r>
            <a:r>
              <a:rPr lang="en-US" dirty="0">
                <a:latin typeface="Roboto" pitchFamily="2" charset="0"/>
                <a:ea typeface="Roboto" pitchFamily="2" charset="0"/>
              </a:rPr>
              <a:t>Towards a </a:t>
            </a:r>
            <a:r>
              <a:rPr lang="en-US" dirty="0" err="1">
                <a:latin typeface="Roboto" pitchFamily="2" charset="0"/>
                <a:ea typeface="Roboto" pitchFamily="2" charset="0"/>
              </a:rPr>
              <a:t>harmonised</a:t>
            </a:r>
            <a:r>
              <a:rPr lang="en-US" dirty="0">
                <a:latin typeface="Roboto" pitchFamily="2" charset="0"/>
                <a:ea typeface="Roboto" pitchFamily="2" charset="0"/>
              </a:rPr>
              <a:t> methodology for statistical indicators — Part 1: Indicator typologies and terminologies - 2014 edition </a:t>
            </a:r>
            <a:r>
              <a:rPr lang="en-US" i="0" dirty="0">
                <a:solidFill>
                  <a:srgbClr val="555555"/>
                </a:solidFill>
                <a:effectLst/>
                <a:latin typeface="Roboto" pitchFamily="2" charset="0"/>
                <a:ea typeface="Roboto" pitchFamily="2" charset="0"/>
              </a:rPr>
              <a:t>(</a:t>
            </a:r>
            <a:r>
              <a:rPr lang="en-US" i="0" dirty="0">
                <a:solidFill>
                  <a:srgbClr val="555555"/>
                </a:solidFill>
                <a:effectLst/>
                <a:latin typeface="Roboto" pitchFamily="2" charset="0"/>
                <a:ea typeface="Roboto" pitchFamily="2" charset="0"/>
                <a:hlinkClick r:id="rId12"/>
              </a:rPr>
              <a:t>pdf</a:t>
            </a:r>
            <a:r>
              <a:rPr lang="en-US" i="0" dirty="0">
                <a:solidFill>
                  <a:srgbClr val="555555"/>
                </a:solidFill>
                <a:effectLst/>
                <a:latin typeface="Roboto" pitchFamily="2" charset="0"/>
                <a:ea typeface="Roboto" pitchFamily="2" charset="0"/>
              </a:rPr>
              <a:t>)</a:t>
            </a:r>
            <a:endParaRPr lang="nl-NL" dirty="0">
              <a:latin typeface="Roboto" pitchFamily="2" charset="0"/>
              <a:ea typeface="Roboto" pitchFamily="2" charset="0"/>
            </a:endParaRPr>
          </a:p>
          <a:p>
            <a:r>
              <a:rPr lang="nl-NL" dirty="0">
                <a:latin typeface="Roboto" pitchFamily="2" charset="0"/>
                <a:ea typeface="Roboto" pitchFamily="2" charset="0"/>
              </a:rPr>
              <a:t>2. </a:t>
            </a:r>
            <a:r>
              <a:rPr lang="en-US" dirty="0">
                <a:latin typeface="Roboto" pitchFamily="2" charset="0"/>
                <a:ea typeface="Roboto" pitchFamily="2" charset="0"/>
              </a:rPr>
              <a:t>Towards a </a:t>
            </a:r>
            <a:r>
              <a:rPr lang="en-US" dirty="0" err="1">
                <a:latin typeface="Roboto" pitchFamily="2" charset="0"/>
                <a:ea typeface="Roboto" pitchFamily="2" charset="0"/>
              </a:rPr>
              <a:t>harmonised</a:t>
            </a:r>
            <a:r>
              <a:rPr lang="en-US" dirty="0">
                <a:latin typeface="Roboto" pitchFamily="2" charset="0"/>
                <a:ea typeface="Roboto" pitchFamily="2" charset="0"/>
              </a:rPr>
              <a:t> methodology for statistical indicators — Part 2: Communicating through indicators </a:t>
            </a:r>
            <a:r>
              <a:rPr lang="en-US" i="0" dirty="0">
                <a:solidFill>
                  <a:srgbClr val="555555"/>
                </a:solidFill>
                <a:effectLst/>
                <a:latin typeface="Roboto" pitchFamily="2" charset="0"/>
                <a:ea typeface="Roboto" pitchFamily="2" charset="0"/>
              </a:rPr>
              <a:t>(</a:t>
            </a:r>
            <a:r>
              <a:rPr lang="en-US" i="0" dirty="0">
                <a:solidFill>
                  <a:srgbClr val="555555"/>
                </a:solidFill>
                <a:effectLst/>
                <a:latin typeface="Roboto" pitchFamily="2" charset="0"/>
                <a:ea typeface="Roboto" pitchFamily="2" charset="0"/>
                <a:hlinkClick r:id="rId13"/>
              </a:rPr>
              <a:t>pdf</a:t>
            </a:r>
            <a:r>
              <a:rPr lang="en-US" i="0" dirty="0">
                <a:solidFill>
                  <a:srgbClr val="555555"/>
                </a:solidFill>
                <a:effectLst/>
                <a:latin typeface="Roboto" pitchFamily="2" charset="0"/>
                <a:ea typeface="Roboto" pitchFamily="2" charset="0"/>
              </a:rPr>
              <a:t>) </a:t>
            </a:r>
            <a:br>
              <a:rPr lang="nl-NL" dirty="0">
                <a:latin typeface="Roboto" pitchFamily="2" charset="0"/>
                <a:ea typeface="Roboto" pitchFamily="2" charset="0"/>
              </a:rPr>
            </a:br>
            <a:r>
              <a:rPr lang="nl-NL" dirty="0">
                <a:latin typeface="Roboto" pitchFamily="2" charset="0"/>
                <a:ea typeface="Roboto" pitchFamily="2" charset="0"/>
              </a:rPr>
              <a:t>3. </a:t>
            </a:r>
            <a:r>
              <a:rPr lang="en-US" dirty="0">
                <a:latin typeface="Roboto" pitchFamily="2" charset="0"/>
                <a:ea typeface="Roboto" pitchFamily="2" charset="0"/>
              </a:rPr>
              <a:t>Towards a </a:t>
            </a:r>
            <a:r>
              <a:rPr lang="en-US" dirty="0" err="1">
                <a:latin typeface="Roboto" pitchFamily="2" charset="0"/>
                <a:ea typeface="Roboto" pitchFamily="2" charset="0"/>
              </a:rPr>
              <a:t>harmonised</a:t>
            </a:r>
            <a:r>
              <a:rPr lang="en-US" dirty="0">
                <a:latin typeface="Roboto" pitchFamily="2" charset="0"/>
                <a:ea typeface="Roboto" pitchFamily="2" charset="0"/>
              </a:rPr>
              <a:t> methodology for statistical indicators — Part 3: Relevance for policy making </a:t>
            </a:r>
            <a:r>
              <a:rPr lang="en-US" i="0" dirty="0">
                <a:solidFill>
                  <a:srgbClr val="555555"/>
                </a:solidFill>
                <a:effectLst/>
                <a:latin typeface="Roboto" pitchFamily="2" charset="0"/>
                <a:ea typeface="Roboto" pitchFamily="2" charset="0"/>
              </a:rPr>
              <a:t>(</a:t>
            </a:r>
            <a:r>
              <a:rPr lang="en-US" i="0" dirty="0">
                <a:solidFill>
                  <a:srgbClr val="555555"/>
                </a:solidFill>
                <a:effectLst/>
                <a:latin typeface="Roboto" pitchFamily="2" charset="0"/>
                <a:ea typeface="Roboto" pitchFamily="2" charset="0"/>
                <a:hlinkClick r:id="rId14"/>
              </a:rPr>
              <a:t>pdf</a:t>
            </a:r>
            <a:r>
              <a:rPr lang="en-US" i="0" dirty="0">
                <a:solidFill>
                  <a:srgbClr val="555555"/>
                </a:solidFill>
                <a:effectLst/>
                <a:latin typeface="Roboto" pitchFamily="2" charset="0"/>
                <a:ea typeface="Roboto" pitchFamily="2" charset="0"/>
              </a:rPr>
              <a:t>) </a:t>
            </a:r>
          </a:p>
          <a:p>
            <a:endParaRPr lang="en-US" dirty="0"/>
          </a:p>
        </p:txBody>
      </p:sp>
    </p:spTree>
    <p:extLst>
      <p:ext uri="{BB962C8B-B14F-4D97-AF65-F5344CB8AC3E}">
        <p14:creationId xmlns:p14="http://schemas.microsoft.com/office/powerpoint/2010/main" val="2470381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2"/>
          </a:solidFill>
        </p:spPr>
        <p:txBody>
          <a:bodyPr/>
          <a:lstStyle/>
          <a:p>
            <a:pPr algn="ctr"/>
            <a:r>
              <a:rPr lang="nl-NL" dirty="0">
                <a:solidFill>
                  <a:schemeClr val="bg1"/>
                </a:solidFill>
                <a:latin typeface="Roboto" pitchFamily="2" charset="0"/>
                <a:ea typeface="Roboto" pitchFamily="2" charset="0"/>
              </a:rPr>
              <a:t>What is our technology?</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3794819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0" y="104483"/>
            <a:ext cx="16377921" cy="1160870"/>
          </a:xfrm>
        </p:spPr>
        <p:txBody>
          <a:bodyPr>
            <a:normAutofit fontScale="90000"/>
          </a:bodyPr>
          <a:lstStyle/>
          <a:p>
            <a:r>
              <a:rPr lang="nl-NL" dirty="0"/>
              <a:t>Technology – panning out gold from muddy open sources</a:t>
            </a:r>
            <a:endParaRPr lang="en-US" dirty="0"/>
          </a:p>
        </p:txBody>
      </p:sp>
      <p:graphicFrame>
        <p:nvGraphicFramePr>
          <p:cNvPr id="4" name="Content Placeholder 3">
            <a:extLst>
              <a:ext uri="{FF2B5EF4-FFF2-40B4-BE49-F238E27FC236}">
                <a16:creationId xmlns:a16="http://schemas.microsoft.com/office/drawing/2014/main" id="{173F530D-A8FB-45A9-8C30-9D9211489537}"/>
              </a:ext>
            </a:extLst>
          </p:cNvPr>
          <p:cNvGraphicFramePr>
            <a:graphicFrameLocks noGrp="1"/>
          </p:cNvGraphicFramePr>
          <p:nvPr>
            <p:ph idx="1"/>
            <p:extLst>
              <p:ext uri="{D42A27DB-BD31-4B8C-83A1-F6EECF244321}">
                <p14:modId xmlns:p14="http://schemas.microsoft.com/office/powerpoint/2010/main" val="2468966617"/>
              </p:ext>
            </p:extLst>
          </p:nvPr>
        </p:nvGraphicFramePr>
        <p:xfrm>
          <a:off x="1136061" y="3509962"/>
          <a:ext cx="14722475" cy="6091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icture containing grass, outdoor, person, cooking&#10;&#10;Description automatically generated">
            <a:extLst>
              <a:ext uri="{FF2B5EF4-FFF2-40B4-BE49-F238E27FC236}">
                <a16:creationId xmlns:a16="http://schemas.microsoft.com/office/drawing/2014/main" id="{3668A968-CDFB-4125-A7EA-500D5EEBC0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1075" y="1242076"/>
            <a:ext cx="4301323" cy="3225992"/>
          </a:xfrm>
          <a:prstGeom prst="rect">
            <a:avLst/>
          </a:prstGeom>
        </p:spPr>
      </p:pic>
      <p:pic>
        <p:nvPicPr>
          <p:cNvPr id="8" name="Picture 7" descr="A picture containing person, person, preparing, cooking&#10;&#10;Description automatically generated">
            <a:extLst>
              <a:ext uri="{FF2B5EF4-FFF2-40B4-BE49-F238E27FC236}">
                <a16:creationId xmlns:a16="http://schemas.microsoft.com/office/drawing/2014/main" id="{84BE21B3-DF34-4E8E-9CD9-ED663EFA85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494" y="1220877"/>
            <a:ext cx="4328995" cy="3268391"/>
          </a:xfrm>
          <a:prstGeom prst="rect">
            <a:avLst/>
          </a:prstGeom>
        </p:spPr>
      </p:pic>
      <p:pic>
        <p:nvPicPr>
          <p:cNvPr id="10" name="Picture 9" descr="A picture containing tree, outdoor, ground, blue&#10;&#10;Description automatically generated">
            <a:extLst>
              <a:ext uri="{FF2B5EF4-FFF2-40B4-BE49-F238E27FC236}">
                <a16:creationId xmlns:a16="http://schemas.microsoft.com/office/drawing/2014/main" id="{612DDF56-75D3-41D1-AC5D-E8E9D329C6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34565" y="1265353"/>
            <a:ext cx="4480606" cy="3202715"/>
          </a:xfrm>
          <a:prstGeom prst="rect">
            <a:avLst/>
          </a:prstGeom>
        </p:spPr>
      </p:pic>
      <p:sp>
        <p:nvSpPr>
          <p:cNvPr id="11" name="TextBox 10">
            <a:extLst>
              <a:ext uri="{FF2B5EF4-FFF2-40B4-BE49-F238E27FC236}">
                <a16:creationId xmlns:a16="http://schemas.microsoft.com/office/drawing/2014/main" id="{E1C22CFA-6075-4B85-BDA9-FF992752462B}"/>
              </a:ext>
            </a:extLst>
          </p:cNvPr>
          <p:cNvSpPr txBox="1"/>
          <p:nvPr/>
        </p:nvSpPr>
        <p:spPr>
          <a:xfrm>
            <a:off x="708304" y="8589990"/>
            <a:ext cx="14906867" cy="707886"/>
          </a:xfrm>
          <a:prstGeom prst="rect">
            <a:avLst/>
          </a:prstGeom>
          <a:noFill/>
        </p:spPr>
        <p:txBody>
          <a:bodyPr wrap="square" rtlCol="0">
            <a:spAutoFit/>
          </a:bodyPr>
          <a:lstStyle/>
          <a:p>
            <a:r>
              <a:rPr lang="en-US" sz="2000" dirty="0">
                <a:latin typeface="Roboto" pitchFamily="2" charset="0"/>
                <a:ea typeface="Roboto" pitchFamily="2" charset="0"/>
              </a:rPr>
              <a:t>Our </a:t>
            </a:r>
            <a:r>
              <a:rPr lang="en-US" sz="2000" dirty="0" err="1">
                <a:latin typeface="Roboto" pitchFamily="2" charset="0"/>
                <a:ea typeface="Roboto" pitchFamily="2" charset="0"/>
              </a:rPr>
              <a:t>retroharmonize</a:t>
            </a:r>
            <a:r>
              <a:rPr lang="en-US" sz="2000" dirty="0">
                <a:latin typeface="Roboto" pitchFamily="2" charset="0"/>
                <a:ea typeface="Roboto" pitchFamily="2" charset="0"/>
              </a:rPr>
              <a:t>, regions and </a:t>
            </a:r>
            <a:r>
              <a:rPr lang="en-US" sz="2000" dirty="0" err="1">
                <a:latin typeface="Roboto" pitchFamily="2" charset="0"/>
                <a:ea typeface="Roboto" pitchFamily="2" charset="0"/>
              </a:rPr>
              <a:t>iotables</a:t>
            </a:r>
            <a:r>
              <a:rPr lang="en-US" sz="2000" dirty="0">
                <a:latin typeface="Roboto" pitchFamily="2" charset="0"/>
                <a:ea typeface="Roboto" pitchFamily="2" charset="0"/>
              </a:rPr>
              <a:t> software has each about 1000-2000 specialist users worldwide.</a:t>
            </a:r>
          </a:p>
          <a:p>
            <a:r>
              <a:rPr lang="en-US" sz="2000" dirty="0">
                <a:latin typeface="Roboto" pitchFamily="2" charset="0"/>
                <a:ea typeface="Roboto" pitchFamily="2" charset="0"/>
              </a:rPr>
              <a:t>The users are potential collaborators to pan out more open data and potential clients to produce high-quality research products.</a:t>
            </a:r>
          </a:p>
        </p:txBody>
      </p:sp>
    </p:spTree>
    <p:extLst>
      <p:ext uri="{BB962C8B-B14F-4D97-AF65-F5344CB8AC3E}">
        <p14:creationId xmlns:p14="http://schemas.microsoft.com/office/powerpoint/2010/main" val="2828464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Kasia curated list slide</a:t>
            </a:r>
            <a:endParaRPr lang="en-US" dirty="0"/>
          </a:p>
        </p:txBody>
      </p:sp>
      <p:sp>
        <p:nvSpPr>
          <p:cNvPr id="7" name="TextBox 6">
            <a:extLst>
              <a:ext uri="{FF2B5EF4-FFF2-40B4-BE49-F238E27FC236}">
                <a16:creationId xmlns:a16="http://schemas.microsoft.com/office/drawing/2014/main" id="{D62900A4-D14E-4FF3-BD54-D08B320F44EC}"/>
              </a:ext>
            </a:extLst>
          </p:cNvPr>
          <p:cNvSpPr txBox="1"/>
          <p:nvPr/>
        </p:nvSpPr>
        <p:spPr>
          <a:xfrm>
            <a:off x="11512845" y="3794369"/>
            <a:ext cx="4865076" cy="4031873"/>
          </a:xfrm>
          <a:prstGeom prst="rect">
            <a:avLst/>
          </a:prstGeom>
          <a:noFill/>
        </p:spPr>
        <p:txBody>
          <a:bodyPr wrap="square" rtlCol="0">
            <a:spAutoFit/>
          </a:bodyPr>
          <a:lstStyle/>
          <a:p>
            <a:pPr marL="285750" indent="-285750">
              <a:buFontTx/>
              <a:buChar char="-"/>
            </a:pPr>
            <a:r>
              <a:rPr lang="en-US" sz="2000" dirty="0">
                <a:latin typeface="Roboto" pitchFamily="2" charset="0"/>
                <a:ea typeface="Roboto" pitchFamily="2" charset="0"/>
              </a:rPr>
              <a:t>Combining </a:t>
            </a:r>
            <a:r>
              <a:rPr lang="en-US" sz="2000" i="1" dirty="0">
                <a:latin typeface="Roboto" pitchFamily="2" charset="0"/>
                <a:ea typeface="Roboto" pitchFamily="2" charset="0"/>
              </a:rPr>
              <a:t>ex ante</a:t>
            </a:r>
            <a:r>
              <a:rPr lang="en-US" sz="2000" dirty="0">
                <a:latin typeface="Roboto" pitchFamily="2" charset="0"/>
                <a:ea typeface="Roboto" pitchFamily="2" charset="0"/>
              </a:rPr>
              <a:t> and </a:t>
            </a:r>
            <a:r>
              <a:rPr lang="en-US" sz="2000" i="1" dirty="0">
                <a:latin typeface="Roboto" pitchFamily="2" charset="0"/>
                <a:ea typeface="Roboto" pitchFamily="2" charset="0"/>
              </a:rPr>
              <a:t>ex post</a:t>
            </a:r>
            <a:r>
              <a:rPr lang="en-US" sz="2000" dirty="0">
                <a:latin typeface="Roboto" pitchFamily="2" charset="0"/>
                <a:ea typeface="Roboto" pitchFamily="2" charset="0"/>
              </a:rPr>
              <a:t> survey harmonization allows to create small scale surveys, such as simpler online surveys, that are more representative, or fully representative of a population. </a:t>
            </a:r>
          </a:p>
          <a:p>
            <a:pPr marL="285750" indent="-285750">
              <a:buFontTx/>
              <a:buChar char="-"/>
            </a:pPr>
            <a:r>
              <a:rPr lang="en-US" sz="2000" dirty="0">
                <a:latin typeface="Roboto" pitchFamily="2" charset="0"/>
                <a:ea typeface="Roboto" pitchFamily="2" charset="0"/>
              </a:rPr>
              <a:t>This method combines new research information with pre-existing information, for example, in the European Values Survey,  Eurobarometer, </a:t>
            </a:r>
            <a:r>
              <a:rPr lang="en-US" sz="2000" dirty="0" err="1">
                <a:latin typeface="Roboto" pitchFamily="2" charset="0"/>
                <a:ea typeface="Roboto" pitchFamily="2" charset="0"/>
              </a:rPr>
              <a:t>Afrobarometer</a:t>
            </a:r>
            <a:r>
              <a:rPr lang="en-US" sz="2000" dirty="0">
                <a:latin typeface="Roboto" pitchFamily="2" charset="0"/>
                <a:ea typeface="Roboto" pitchFamily="2" charset="0"/>
              </a:rPr>
              <a:t>, EU LFS, etc.</a:t>
            </a:r>
          </a:p>
          <a:p>
            <a:pPr marL="285750" indent="-285750">
              <a:buFontTx/>
              <a:buChar char="-"/>
            </a:pPr>
            <a:endParaRPr lang="en-US" sz="2000" dirty="0"/>
          </a:p>
          <a:p>
            <a:pPr marL="285750" indent="-285750">
              <a:buFontTx/>
              <a:buChar char="-"/>
            </a:pPr>
            <a:endParaRPr lang="en-US" dirty="0"/>
          </a:p>
        </p:txBody>
      </p:sp>
    </p:spTree>
    <p:extLst>
      <p:ext uri="{BB962C8B-B14F-4D97-AF65-F5344CB8AC3E}">
        <p14:creationId xmlns:p14="http://schemas.microsoft.com/office/powerpoint/2010/main" val="4086469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11520000" y="2456280"/>
            <a:ext cx="5292000" cy="624641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StarSymbol"/>
              <a:buChar char="-"/>
            </a:pPr>
            <a:r>
              <a:rPr lang="en-US" sz="2000" b="0" strike="noStrike" spc="-1" dirty="0">
                <a:solidFill>
                  <a:srgbClr val="000000"/>
                </a:solidFill>
                <a:latin typeface="Roboto"/>
                <a:ea typeface="Roboto"/>
              </a:rPr>
              <a:t>Open developer network for open government data analytics in R</a:t>
            </a:r>
            <a:endParaRPr lang="fi-FI" sz="2000" b="0" strike="noStrike" spc="-1" dirty="0">
              <a:latin typeface="Arial"/>
            </a:endParaRPr>
          </a:p>
          <a:p>
            <a:pPr marL="285840" indent="-285480">
              <a:lnSpc>
                <a:spcPct val="100000"/>
              </a:lnSpc>
              <a:buClr>
                <a:srgbClr val="000000"/>
              </a:buClr>
              <a:buFont typeface="StarSymbol"/>
              <a:buChar char="-"/>
            </a:pPr>
            <a:r>
              <a:rPr lang="en-US" sz="2000" b="0" strike="noStrike" spc="-1" dirty="0">
                <a:solidFill>
                  <a:srgbClr val="000000"/>
                </a:solidFill>
                <a:latin typeface="Roboto"/>
                <a:ea typeface="Roboto"/>
              </a:rPr>
              <a:t>30 R packages in various stages of development; 10,000+ downloads/month</a:t>
            </a:r>
            <a:endParaRPr lang="fi-FI" sz="2000" b="0" strike="noStrike" spc="-1" dirty="0">
              <a:latin typeface="Arial"/>
            </a:endParaRPr>
          </a:p>
          <a:p>
            <a:pPr marL="285840" indent="-285480">
              <a:lnSpc>
                <a:spcPct val="100000"/>
              </a:lnSpc>
              <a:buClr>
                <a:srgbClr val="000000"/>
              </a:buClr>
              <a:buFont typeface="StarSymbol"/>
              <a:buChar char="-"/>
            </a:pPr>
            <a:r>
              <a:rPr lang="en-US" sz="2000" b="0" strike="noStrike" spc="-1" dirty="0">
                <a:solidFill>
                  <a:srgbClr val="000000"/>
                </a:solidFill>
                <a:latin typeface="Roboto"/>
                <a:ea typeface="Roboto"/>
              </a:rPr>
              <a:t>Launched at the NIPS Machine Learning open-source software workshop 2013</a:t>
            </a:r>
            <a:endParaRPr lang="fi-FI" sz="2000" b="0" strike="noStrike" spc="-1" dirty="0">
              <a:latin typeface="Arial"/>
            </a:endParaRPr>
          </a:p>
          <a:p>
            <a:pPr marL="285840" indent="-285480">
              <a:lnSpc>
                <a:spcPct val="100000"/>
              </a:lnSpc>
              <a:buClr>
                <a:srgbClr val="000000"/>
              </a:buClr>
              <a:buFont typeface="StarSymbol"/>
              <a:buChar char="-"/>
            </a:pPr>
            <a:r>
              <a:rPr lang="en-US" sz="2000" b="0" strike="noStrike" spc="-1" dirty="0">
                <a:solidFill>
                  <a:srgbClr val="000000"/>
                </a:solidFill>
                <a:latin typeface="Roboto"/>
                <a:ea typeface="Roboto"/>
              </a:rPr>
              <a:t>Active developers from 5 countries; coordinated by University of Turku, Finland</a:t>
            </a:r>
            <a:endParaRPr lang="fi-FI" sz="2000" b="0" strike="noStrike" spc="-1" dirty="0">
              <a:latin typeface="Arial"/>
            </a:endParaRPr>
          </a:p>
          <a:p>
            <a:pPr marL="285840" indent="-285480">
              <a:lnSpc>
                <a:spcPct val="100000"/>
              </a:lnSpc>
              <a:buClr>
                <a:srgbClr val="000000"/>
              </a:buClr>
              <a:buFont typeface="StarSymbol"/>
              <a:buChar char="-"/>
            </a:pPr>
            <a:r>
              <a:rPr lang="en-US" sz="2000" b="0" strike="noStrike" spc="-1" dirty="0">
                <a:solidFill>
                  <a:srgbClr val="000000"/>
                </a:solidFill>
                <a:latin typeface="Roboto"/>
                <a:ea typeface="Roboto"/>
              </a:rPr>
              <a:t>This is a compilation of mature R packages that collectively provide tested tools to retrieve, refine, enrich, integrate, and </a:t>
            </a:r>
            <a:r>
              <a:rPr lang="en-US" sz="2000" b="0" strike="noStrike" spc="-1" dirty="0" err="1">
                <a:solidFill>
                  <a:srgbClr val="000000"/>
                </a:solidFill>
                <a:latin typeface="Roboto"/>
                <a:ea typeface="Roboto"/>
              </a:rPr>
              <a:t>analyse</a:t>
            </a:r>
            <a:r>
              <a:rPr lang="en-US" sz="2000" b="0" strike="noStrike" spc="-1" dirty="0">
                <a:solidFill>
                  <a:srgbClr val="000000"/>
                </a:solidFill>
                <a:latin typeface="Roboto"/>
                <a:ea typeface="Roboto"/>
              </a:rPr>
              <a:t> open government data from Eurostat, national statistical authorities, geospatial information, and other sources</a:t>
            </a:r>
            <a:endParaRPr lang="fi-FI" sz="2000" b="0" strike="noStrike" spc="-1" dirty="0">
              <a:latin typeface="Arial"/>
            </a:endParaRPr>
          </a:p>
          <a:p>
            <a:pPr marL="285840" indent="-285480">
              <a:lnSpc>
                <a:spcPct val="100000"/>
              </a:lnSpc>
              <a:buClr>
                <a:srgbClr val="000000"/>
              </a:buClr>
              <a:buFont typeface="StarSymbol"/>
              <a:buChar char="-"/>
            </a:pPr>
            <a:r>
              <a:rPr lang="en-US" sz="2000" b="0" strike="noStrike" spc="-1" dirty="0">
                <a:solidFill>
                  <a:srgbClr val="000000"/>
                </a:solidFill>
                <a:latin typeface="Roboto"/>
                <a:ea typeface="Roboto"/>
              </a:rPr>
              <a:t>Seamless incorporation of open data streams with state-of-the-art statistical and probabilistic programming techniques and reproducible data science workflows</a:t>
            </a:r>
            <a:endParaRPr lang="fi-FI" sz="2000" b="0" strike="noStrike" spc="-1" dirty="0">
              <a:latin typeface="Arial"/>
            </a:endParaRPr>
          </a:p>
        </p:txBody>
      </p:sp>
      <p:pic>
        <p:nvPicPr>
          <p:cNvPr id="122" name="Picture 121"/>
          <p:cNvPicPr/>
          <p:nvPr/>
        </p:nvPicPr>
        <p:blipFill>
          <a:blip r:embed="rId2"/>
          <a:srcRect t="6820" b="3036"/>
          <a:stretch/>
        </p:blipFill>
        <p:spPr>
          <a:xfrm>
            <a:off x="343440" y="1836000"/>
            <a:ext cx="6100560" cy="1140840"/>
          </a:xfrm>
          <a:prstGeom prst="rect">
            <a:avLst/>
          </a:prstGeom>
          <a:ln w="0">
            <a:noFill/>
          </a:ln>
        </p:spPr>
      </p:pic>
      <p:pic>
        <p:nvPicPr>
          <p:cNvPr id="123" name="Picture 122"/>
          <p:cNvPicPr/>
          <p:nvPr/>
        </p:nvPicPr>
        <p:blipFill>
          <a:blip r:embed="rId3"/>
          <a:srcRect l="4995" t="13663" b="10014"/>
          <a:stretch/>
        </p:blipFill>
        <p:spPr>
          <a:xfrm>
            <a:off x="453600" y="3352320"/>
            <a:ext cx="6084720" cy="4887360"/>
          </a:xfrm>
          <a:prstGeom prst="rect">
            <a:avLst/>
          </a:prstGeom>
          <a:ln w="0">
            <a:solidFill>
              <a:srgbClr val="3465A4"/>
            </a:solidFill>
          </a:ln>
        </p:spPr>
      </p:pic>
      <p:sp>
        <p:nvSpPr>
          <p:cNvPr id="124" name="TextShape 2"/>
          <p:cNvSpPr txBox="1"/>
          <p:nvPr/>
        </p:nvSpPr>
        <p:spPr>
          <a:xfrm>
            <a:off x="3065760" y="8023680"/>
            <a:ext cx="4206240" cy="346680"/>
          </a:xfrm>
          <a:prstGeom prst="rect">
            <a:avLst/>
          </a:prstGeom>
          <a:noFill/>
          <a:ln w="0">
            <a:noFill/>
          </a:ln>
        </p:spPr>
        <p:txBody>
          <a:bodyPr lIns="0" tIns="0" rIns="0" bIns="0">
            <a:noAutofit/>
          </a:bodyPr>
          <a:lstStyle/>
          <a:p>
            <a:r>
              <a:rPr lang="fi-FI" sz="1200" b="0" strike="noStrike" spc="-1">
                <a:latin typeface="Times New Roman"/>
              </a:rPr>
              <a:t>(C) EuroGeographics for the administrative boundaries</a:t>
            </a:r>
          </a:p>
        </p:txBody>
      </p:sp>
      <p:sp>
        <p:nvSpPr>
          <p:cNvPr id="125" name="TextShape 3"/>
          <p:cNvSpPr txBox="1"/>
          <p:nvPr/>
        </p:nvSpPr>
        <p:spPr>
          <a:xfrm>
            <a:off x="394920" y="8208000"/>
            <a:ext cx="6373080" cy="562680"/>
          </a:xfrm>
          <a:prstGeom prst="rect">
            <a:avLst/>
          </a:prstGeom>
          <a:noFill/>
          <a:ln w="0">
            <a:noFill/>
          </a:ln>
        </p:spPr>
        <p:txBody>
          <a:bodyPr lIns="0" tIns="0" rIns="0" bIns="0" anchor="ctr">
            <a:noAutofit/>
          </a:bodyPr>
          <a:lstStyle/>
          <a:p>
            <a:r>
              <a:rPr lang="en-US" sz="2000" b="0" strike="noStrike" spc="-1">
                <a:solidFill>
                  <a:srgbClr val="000000"/>
                </a:solidFill>
                <a:latin typeface="Calibri"/>
              </a:rPr>
              <a:t>Eurostat open data: average household expenditure in 2011</a:t>
            </a:r>
          </a:p>
        </p:txBody>
      </p:sp>
      <p:sp>
        <p:nvSpPr>
          <p:cNvPr id="126" name="TextShape 4"/>
          <p:cNvSpPr txBox="1"/>
          <p:nvPr/>
        </p:nvSpPr>
        <p:spPr>
          <a:xfrm>
            <a:off x="416160" y="2970360"/>
            <a:ext cx="6135840" cy="596520"/>
          </a:xfrm>
          <a:prstGeom prst="rect">
            <a:avLst/>
          </a:prstGeom>
          <a:noFill/>
          <a:ln w="0">
            <a:noFill/>
          </a:ln>
        </p:spPr>
        <p:txBody>
          <a:bodyPr lIns="90000" tIns="45000" rIns="90000" bIns="45000">
            <a:noAutofit/>
          </a:bodyPr>
          <a:lstStyle/>
          <a:p>
            <a:r>
              <a:rPr lang="fi-FI" sz="1800" b="0" strike="noStrike" spc="-1">
                <a:latin typeface="Times New Roman"/>
              </a:rPr>
              <a:t>R Journal 9(1):385-392, 2017</a:t>
            </a:r>
            <a:endParaRPr lang="fi-FI" sz="1800" b="0" strike="noStrike" spc="-1">
              <a:latin typeface="Arial"/>
            </a:endParaRPr>
          </a:p>
        </p:txBody>
      </p:sp>
      <p:sp>
        <p:nvSpPr>
          <p:cNvPr id="127" name="CustomShape 5"/>
          <p:cNvSpPr/>
          <p:nvPr/>
        </p:nvSpPr>
        <p:spPr>
          <a:xfrm>
            <a:off x="11340000" y="1800000"/>
            <a:ext cx="5580000" cy="7020000"/>
          </a:xfrm>
          <a:custGeom>
            <a:avLst/>
            <a:gdLst/>
            <a:ahLst/>
            <a:cxnLst/>
            <a:rect l="0" t="0" r="r" b="b"/>
            <a:pathLst>
              <a:path w="15502" h="19502">
                <a:moveTo>
                  <a:pt x="2583" y="0"/>
                </a:moveTo>
                <a:lnTo>
                  <a:pt x="2584" y="0"/>
                </a:lnTo>
                <a:cubicBezTo>
                  <a:pt x="2130" y="0"/>
                  <a:pt x="1684" y="119"/>
                  <a:pt x="1292" y="346"/>
                </a:cubicBezTo>
                <a:cubicBezTo>
                  <a:pt x="899" y="573"/>
                  <a:pt x="573" y="899"/>
                  <a:pt x="346" y="1292"/>
                </a:cubicBezTo>
                <a:cubicBezTo>
                  <a:pt x="119" y="1684"/>
                  <a:pt x="0" y="2130"/>
                  <a:pt x="0" y="2584"/>
                </a:cubicBezTo>
                <a:lnTo>
                  <a:pt x="0" y="16917"/>
                </a:lnTo>
                <a:lnTo>
                  <a:pt x="0" y="16918"/>
                </a:lnTo>
                <a:cubicBezTo>
                  <a:pt x="0" y="17371"/>
                  <a:pt x="119" y="17817"/>
                  <a:pt x="346" y="18209"/>
                </a:cubicBezTo>
                <a:cubicBezTo>
                  <a:pt x="573" y="18602"/>
                  <a:pt x="899" y="18928"/>
                  <a:pt x="1292" y="19155"/>
                </a:cubicBezTo>
                <a:cubicBezTo>
                  <a:pt x="1684" y="19382"/>
                  <a:pt x="2130" y="19501"/>
                  <a:pt x="2584" y="19501"/>
                </a:cubicBezTo>
                <a:lnTo>
                  <a:pt x="12917" y="19501"/>
                </a:lnTo>
                <a:lnTo>
                  <a:pt x="12918" y="19501"/>
                </a:lnTo>
                <a:cubicBezTo>
                  <a:pt x="13371" y="19501"/>
                  <a:pt x="13817" y="19382"/>
                  <a:pt x="14209" y="19155"/>
                </a:cubicBezTo>
                <a:cubicBezTo>
                  <a:pt x="14602" y="18928"/>
                  <a:pt x="14928" y="18602"/>
                  <a:pt x="15155" y="18209"/>
                </a:cubicBezTo>
                <a:cubicBezTo>
                  <a:pt x="15382" y="17817"/>
                  <a:pt x="15501" y="17371"/>
                  <a:pt x="15501" y="16918"/>
                </a:cubicBezTo>
                <a:lnTo>
                  <a:pt x="15501" y="2583"/>
                </a:lnTo>
                <a:lnTo>
                  <a:pt x="15501" y="2584"/>
                </a:lnTo>
                <a:lnTo>
                  <a:pt x="15501" y="2584"/>
                </a:lnTo>
                <a:cubicBezTo>
                  <a:pt x="15501" y="2130"/>
                  <a:pt x="15382" y="1684"/>
                  <a:pt x="15155" y="1292"/>
                </a:cubicBezTo>
                <a:cubicBezTo>
                  <a:pt x="14928" y="899"/>
                  <a:pt x="14602" y="573"/>
                  <a:pt x="14209" y="346"/>
                </a:cubicBezTo>
                <a:cubicBezTo>
                  <a:pt x="13817" y="119"/>
                  <a:pt x="13371" y="0"/>
                  <a:pt x="12918" y="0"/>
                </a:cubicBezTo>
                <a:lnTo>
                  <a:pt x="2583" y="0"/>
                </a:lnTo>
              </a:path>
            </a:pathLst>
          </a:custGeom>
          <a:noFill/>
          <a:ln w="12600">
            <a:solidFill>
              <a:srgbClr val="006C3B"/>
            </a:solidFill>
            <a:round/>
          </a:ln>
        </p:spPr>
        <p:style>
          <a:lnRef idx="0">
            <a:scrgbClr r="0" g="0" b="0"/>
          </a:lnRef>
          <a:fillRef idx="0">
            <a:scrgbClr r="0" g="0" b="0"/>
          </a:fillRef>
          <a:effectRef idx="0">
            <a:scrgbClr r="0" g="0" b="0"/>
          </a:effectRef>
          <a:fontRef idx="minor"/>
        </p:style>
      </p:sp>
      <p:pic>
        <p:nvPicPr>
          <p:cNvPr id="128" name="Picture 127"/>
          <p:cNvPicPr/>
          <p:nvPr/>
        </p:nvPicPr>
        <p:blipFill>
          <a:blip r:embed="rId4"/>
          <a:srcRect t="5094" b="7818"/>
          <a:stretch/>
        </p:blipFill>
        <p:spPr>
          <a:xfrm>
            <a:off x="6876000" y="3240000"/>
            <a:ext cx="4051080" cy="5040000"/>
          </a:xfrm>
          <a:prstGeom prst="rect">
            <a:avLst/>
          </a:prstGeom>
          <a:ln w="0">
            <a:noFill/>
          </a:ln>
        </p:spPr>
      </p:pic>
      <p:pic>
        <p:nvPicPr>
          <p:cNvPr id="129" name="Picture 128"/>
          <p:cNvPicPr/>
          <p:nvPr/>
        </p:nvPicPr>
        <p:blipFill>
          <a:blip r:embed="rId5"/>
          <a:stretch/>
        </p:blipFill>
        <p:spPr>
          <a:xfrm>
            <a:off x="614160" y="384120"/>
            <a:ext cx="5770080" cy="1235880"/>
          </a:xfrm>
          <a:prstGeom prst="rect">
            <a:avLst/>
          </a:prstGeom>
          <a:ln w="0">
            <a:noFill/>
          </a:ln>
        </p:spPr>
      </p:pic>
      <p:sp>
        <p:nvSpPr>
          <p:cNvPr id="130" name="TextShape 6"/>
          <p:cNvSpPr txBox="1"/>
          <p:nvPr/>
        </p:nvSpPr>
        <p:spPr>
          <a:xfrm>
            <a:off x="6312240" y="1044000"/>
            <a:ext cx="995760" cy="504000"/>
          </a:xfrm>
          <a:prstGeom prst="rect">
            <a:avLst/>
          </a:prstGeom>
          <a:noFill/>
          <a:ln w="0">
            <a:noFill/>
          </a:ln>
        </p:spPr>
        <p:txBody>
          <a:bodyPr lIns="90000" tIns="45000" rIns="90000" bIns="45000">
            <a:noAutofit/>
          </a:bodyPr>
          <a:lstStyle/>
          <a:p>
            <a:r>
              <a:rPr lang="fi-FI" sz="2400" b="0" strike="noStrike" spc="-1">
                <a:latin typeface="Arial"/>
              </a:rPr>
              <a:t>.org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1"/>
          </a:solidFill>
        </p:spPr>
        <p:txBody>
          <a:bodyPr/>
          <a:lstStyle/>
          <a:p>
            <a:pPr algn="ctr"/>
            <a:r>
              <a:rPr lang="nl-NL" dirty="0">
                <a:solidFill>
                  <a:schemeClr val="bg1">
                    <a:lumMod val="95000"/>
                  </a:schemeClr>
                </a:solidFill>
                <a:latin typeface="Roboto" pitchFamily="2" charset="0"/>
                <a:ea typeface="Roboto" pitchFamily="2" charset="0"/>
              </a:rPr>
              <a:t>Project Plans &amp; Readiness</a:t>
            </a:r>
            <a:endParaRPr lang="en-US" dirty="0">
              <a:solidFill>
                <a:schemeClr val="bg1">
                  <a:lumMod val="95000"/>
                </a:schemeClr>
              </a:solidFill>
              <a:latin typeface="Roboto" pitchFamily="2" charset="0"/>
              <a:ea typeface="Roboto" pitchFamily="2" charset="0"/>
            </a:endParaRPr>
          </a:p>
        </p:txBody>
      </p:sp>
    </p:spTree>
    <p:extLst>
      <p:ext uri="{BB962C8B-B14F-4D97-AF65-F5344CB8AC3E}">
        <p14:creationId xmlns:p14="http://schemas.microsoft.com/office/powerpoint/2010/main" val="3047326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Ex Ante Survey Harmonization</a:t>
            </a:r>
            <a:endParaRPr lang="en-US" dirty="0"/>
          </a:p>
        </p:txBody>
      </p:sp>
      <p:pic>
        <p:nvPicPr>
          <p:cNvPr id="13" name="Picture 12" descr="A picture containing calendar&#10;&#10;Description automatically generated">
            <a:extLst>
              <a:ext uri="{FF2B5EF4-FFF2-40B4-BE49-F238E27FC236}">
                <a16:creationId xmlns:a16="http://schemas.microsoft.com/office/drawing/2014/main" id="{14CEEEF6-3BA5-4DA6-9B16-F0BCEFC7C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529" y="1491996"/>
            <a:ext cx="10171676" cy="7626604"/>
          </a:xfrm>
          <a:prstGeom prst="rect">
            <a:avLst/>
          </a:prstGeom>
        </p:spPr>
      </p:pic>
      <p:sp>
        <p:nvSpPr>
          <p:cNvPr id="7" name="TextBox 6">
            <a:extLst>
              <a:ext uri="{FF2B5EF4-FFF2-40B4-BE49-F238E27FC236}">
                <a16:creationId xmlns:a16="http://schemas.microsoft.com/office/drawing/2014/main" id="{D62900A4-D14E-4FF3-BD54-D08B320F44EC}"/>
              </a:ext>
            </a:extLst>
          </p:cNvPr>
          <p:cNvSpPr txBox="1"/>
          <p:nvPr/>
        </p:nvSpPr>
        <p:spPr>
          <a:xfrm>
            <a:off x="11512845" y="3794369"/>
            <a:ext cx="4865076" cy="4031873"/>
          </a:xfrm>
          <a:prstGeom prst="rect">
            <a:avLst/>
          </a:prstGeom>
          <a:noFill/>
        </p:spPr>
        <p:txBody>
          <a:bodyPr wrap="square" rtlCol="0">
            <a:spAutoFit/>
          </a:bodyPr>
          <a:lstStyle/>
          <a:p>
            <a:pPr marL="285750" indent="-285750">
              <a:buFontTx/>
              <a:buChar char="-"/>
            </a:pPr>
            <a:r>
              <a:rPr lang="en-US" sz="2000" dirty="0">
                <a:latin typeface="Roboto" pitchFamily="2" charset="0"/>
                <a:ea typeface="Roboto" pitchFamily="2" charset="0"/>
              </a:rPr>
              <a:t>Combining </a:t>
            </a:r>
            <a:r>
              <a:rPr lang="en-US" sz="2000" i="1" dirty="0">
                <a:latin typeface="Roboto" pitchFamily="2" charset="0"/>
                <a:ea typeface="Roboto" pitchFamily="2" charset="0"/>
              </a:rPr>
              <a:t>ex ante</a:t>
            </a:r>
            <a:r>
              <a:rPr lang="en-US" sz="2000" dirty="0">
                <a:latin typeface="Roboto" pitchFamily="2" charset="0"/>
                <a:ea typeface="Roboto" pitchFamily="2" charset="0"/>
              </a:rPr>
              <a:t> and </a:t>
            </a:r>
            <a:r>
              <a:rPr lang="en-US" sz="2000" i="1" dirty="0">
                <a:latin typeface="Roboto" pitchFamily="2" charset="0"/>
                <a:ea typeface="Roboto" pitchFamily="2" charset="0"/>
              </a:rPr>
              <a:t>ex post</a:t>
            </a:r>
            <a:r>
              <a:rPr lang="en-US" sz="2000" dirty="0">
                <a:latin typeface="Roboto" pitchFamily="2" charset="0"/>
                <a:ea typeface="Roboto" pitchFamily="2" charset="0"/>
              </a:rPr>
              <a:t> survey harmonization allows to create small scale surveys, such as simpler online surveys, that are more representative, or fully representative of a population. </a:t>
            </a:r>
          </a:p>
          <a:p>
            <a:pPr marL="285750" indent="-285750">
              <a:buFontTx/>
              <a:buChar char="-"/>
            </a:pPr>
            <a:r>
              <a:rPr lang="en-US" sz="2000" dirty="0">
                <a:latin typeface="Roboto" pitchFamily="2" charset="0"/>
                <a:ea typeface="Roboto" pitchFamily="2" charset="0"/>
              </a:rPr>
              <a:t>This method combines new research information with pre-existing information, for example, in the European Values Survey,  Eurobarometer, </a:t>
            </a:r>
            <a:r>
              <a:rPr lang="en-US" sz="2000" dirty="0" err="1">
                <a:latin typeface="Roboto" pitchFamily="2" charset="0"/>
                <a:ea typeface="Roboto" pitchFamily="2" charset="0"/>
              </a:rPr>
              <a:t>Afrobarometer</a:t>
            </a:r>
            <a:r>
              <a:rPr lang="en-US" sz="2000" dirty="0">
                <a:latin typeface="Roboto" pitchFamily="2" charset="0"/>
                <a:ea typeface="Roboto" pitchFamily="2" charset="0"/>
              </a:rPr>
              <a:t>, EU LFS, etc.</a:t>
            </a:r>
          </a:p>
          <a:p>
            <a:pPr marL="285750" indent="-285750">
              <a:buFontTx/>
              <a:buChar char="-"/>
            </a:pPr>
            <a:endParaRPr lang="en-US" sz="2000" dirty="0"/>
          </a:p>
          <a:p>
            <a:pPr marL="285750" indent="-285750">
              <a:buFontTx/>
              <a:buChar char="-"/>
            </a:pPr>
            <a:endParaRPr lang="en-US" dirty="0"/>
          </a:p>
        </p:txBody>
      </p:sp>
    </p:spTree>
    <p:extLst>
      <p:ext uri="{BB962C8B-B14F-4D97-AF65-F5344CB8AC3E}">
        <p14:creationId xmlns:p14="http://schemas.microsoft.com/office/powerpoint/2010/main" val="1368401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Systematic Sampling of Big Data</a:t>
            </a:r>
            <a:endParaRPr lang="en-US" dirty="0"/>
          </a:p>
        </p:txBody>
      </p:sp>
      <p:sp>
        <p:nvSpPr>
          <p:cNvPr id="7" name="TextBox 6">
            <a:extLst>
              <a:ext uri="{FF2B5EF4-FFF2-40B4-BE49-F238E27FC236}">
                <a16:creationId xmlns:a16="http://schemas.microsoft.com/office/drawing/2014/main" id="{D62900A4-D14E-4FF3-BD54-D08B320F44EC}"/>
              </a:ext>
            </a:extLst>
          </p:cNvPr>
          <p:cNvSpPr txBox="1"/>
          <p:nvPr/>
        </p:nvSpPr>
        <p:spPr>
          <a:xfrm>
            <a:off x="11639062" y="4191000"/>
            <a:ext cx="4865076" cy="2862322"/>
          </a:xfrm>
          <a:prstGeom prst="rect">
            <a:avLst/>
          </a:prstGeom>
          <a:noFill/>
        </p:spPr>
        <p:txBody>
          <a:bodyPr wrap="square" rtlCol="0">
            <a:spAutoFit/>
          </a:bodyPr>
          <a:lstStyle/>
          <a:p>
            <a:pPr marL="285750" indent="-285750">
              <a:buFontTx/>
              <a:buChar char="-"/>
            </a:pPr>
            <a:r>
              <a:rPr lang="en-US" sz="2400" dirty="0">
                <a:latin typeface="Roboto" pitchFamily="2" charset="0"/>
                <a:ea typeface="Roboto" pitchFamily="2" charset="0"/>
              </a:rPr>
              <a:t>Many researchers know how to query the Spotify  or </a:t>
            </a:r>
            <a:r>
              <a:rPr lang="en-US" sz="2400" dirty="0" err="1">
                <a:latin typeface="Roboto" pitchFamily="2" charset="0"/>
                <a:ea typeface="Roboto" pitchFamily="2" charset="0"/>
              </a:rPr>
              <a:t>YouTbue</a:t>
            </a:r>
            <a:r>
              <a:rPr lang="en-US" sz="2400" dirty="0">
                <a:latin typeface="Roboto" pitchFamily="2" charset="0"/>
                <a:ea typeface="Roboto" pitchFamily="2" charset="0"/>
              </a:rPr>
              <a:t> API, but how to do it in a representative and reproducible manner?</a:t>
            </a:r>
          </a:p>
          <a:p>
            <a:pPr marL="285750" indent="-285750">
              <a:buFontTx/>
              <a:buChar char="-"/>
            </a:pPr>
            <a:endParaRPr lang="en-US" sz="2400" dirty="0">
              <a:latin typeface="Roboto" pitchFamily="2" charset="0"/>
              <a:ea typeface="Roboto" pitchFamily="2" charset="0"/>
            </a:endParaRPr>
          </a:p>
          <a:p>
            <a:pPr marL="285750" indent="-285750">
              <a:buFontTx/>
              <a:buChar char="-"/>
            </a:pPr>
            <a:endParaRPr lang="en-US" dirty="0"/>
          </a:p>
          <a:p>
            <a:pPr marL="285750" indent="-285750">
              <a:buFontTx/>
              <a:buChar char="-"/>
            </a:pPr>
            <a:endParaRPr lang="en-US" dirty="0"/>
          </a:p>
        </p:txBody>
      </p:sp>
      <p:pic>
        <p:nvPicPr>
          <p:cNvPr id="4" name="Picture 3" descr="Graphical user interface, chart&#10;&#10;Description automatically generated">
            <a:extLst>
              <a:ext uri="{FF2B5EF4-FFF2-40B4-BE49-F238E27FC236}">
                <a16:creationId xmlns:a16="http://schemas.microsoft.com/office/drawing/2014/main" id="{0FCA1833-78B1-4C38-B4D6-205EF1B6D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529" y="2015622"/>
            <a:ext cx="10685827" cy="6010777"/>
          </a:xfrm>
          <a:prstGeom prst="rect">
            <a:avLst/>
          </a:prstGeom>
        </p:spPr>
      </p:pic>
      <p:sp>
        <p:nvSpPr>
          <p:cNvPr id="5" name="TextBox 4">
            <a:extLst>
              <a:ext uri="{FF2B5EF4-FFF2-40B4-BE49-F238E27FC236}">
                <a16:creationId xmlns:a16="http://schemas.microsoft.com/office/drawing/2014/main" id="{AD0D1076-4105-4384-B0C8-ACA8CAED5FB1}"/>
              </a:ext>
            </a:extLst>
          </p:cNvPr>
          <p:cNvSpPr txBox="1"/>
          <p:nvPr/>
        </p:nvSpPr>
        <p:spPr>
          <a:xfrm>
            <a:off x="1245894" y="7053322"/>
            <a:ext cx="10294815" cy="261610"/>
          </a:xfrm>
          <a:prstGeom prst="rect">
            <a:avLst/>
          </a:prstGeom>
          <a:noFill/>
        </p:spPr>
        <p:txBody>
          <a:bodyPr wrap="square" rtlCol="0">
            <a:spAutoFit/>
          </a:bodyPr>
          <a:lstStyle/>
          <a:p>
            <a:r>
              <a:rPr lang="en-US" sz="1050" dirty="0">
                <a:latin typeface="Roboto" pitchFamily="2" charset="0"/>
                <a:ea typeface="Roboto" pitchFamily="2" charset="0"/>
              </a:rPr>
              <a:t>The income of a typical song in 20 countries, 2015-2019, monthly values.</a:t>
            </a:r>
            <a:endParaRPr lang="en-US" sz="900" dirty="0"/>
          </a:p>
        </p:txBody>
      </p:sp>
    </p:spTree>
    <p:extLst>
      <p:ext uri="{BB962C8B-B14F-4D97-AF65-F5344CB8AC3E}">
        <p14:creationId xmlns:p14="http://schemas.microsoft.com/office/powerpoint/2010/main" val="3999529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Ex Post Survey Harmonization</a:t>
            </a:r>
            <a:endParaRPr lang="en-US" dirty="0"/>
          </a:p>
        </p:txBody>
      </p:sp>
      <p:pic>
        <p:nvPicPr>
          <p:cNvPr id="15" name="Picture 14" descr="A picture containing table&#10;&#10;Description automatically generated">
            <a:extLst>
              <a:ext uri="{FF2B5EF4-FFF2-40B4-BE49-F238E27FC236}">
                <a16:creationId xmlns:a16="http://schemas.microsoft.com/office/drawing/2014/main" id="{E4C69FEF-FDF9-42A0-8781-516E6D7B4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87" y="1509325"/>
            <a:ext cx="9840572" cy="7106640"/>
          </a:xfrm>
          <a:prstGeom prst="rect">
            <a:avLst/>
          </a:prstGeom>
        </p:spPr>
      </p:pic>
      <p:sp>
        <p:nvSpPr>
          <p:cNvPr id="17" name="TextBox 16">
            <a:extLst>
              <a:ext uri="{FF2B5EF4-FFF2-40B4-BE49-F238E27FC236}">
                <a16:creationId xmlns:a16="http://schemas.microsoft.com/office/drawing/2014/main" id="{18331B5E-27BD-4B54-8FD5-80D92BD70B5C}"/>
              </a:ext>
            </a:extLst>
          </p:cNvPr>
          <p:cNvSpPr txBox="1"/>
          <p:nvPr/>
        </p:nvSpPr>
        <p:spPr>
          <a:xfrm>
            <a:off x="10835445" y="2953940"/>
            <a:ext cx="4941863" cy="3693319"/>
          </a:xfrm>
          <a:prstGeom prst="rect">
            <a:avLst/>
          </a:prstGeom>
          <a:noFill/>
        </p:spPr>
        <p:txBody>
          <a:bodyPr wrap="square" rtlCol="0">
            <a:spAutoFit/>
          </a:bodyPr>
          <a:lstStyle/>
          <a:p>
            <a:pPr marL="285750" indent="-285750">
              <a:buFontTx/>
              <a:buChar char="-"/>
            </a:pPr>
            <a:r>
              <a:rPr lang="en-US" sz="2400" dirty="0">
                <a:latin typeface="Roboto" pitchFamily="2" charset="0"/>
                <a:ea typeface="Roboto" pitchFamily="2" charset="0"/>
              </a:rPr>
              <a:t>Ex post survey harmonization allows the combinations of pre-existing micro-level data, either published, or available for researchers, for example in the Eurostat microdata research. </a:t>
            </a:r>
          </a:p>
          <a:p>
            <a:pPr marL="285750" indent="-285750">
              <a:buFontTx/>
              <a:buChar char="-"/>
            </a:pPr>
            <a:r>
              <a:rPr lang="en-US" sz="2400" dirty="0">
                <a:latin typeface="Roboto" pitchFamily="2" charset="0"/>
                <a:ea typeface="Roboto" pitchFamily="2" charset="0"/>
              </a:rPr>
              <a:t>It can combine international datasets without having to commission a new survey</a:t>
            </a:r>
          </a:p>
          <a:p>
            <a:pPr marL="285750" indent="-285750">
              <a:buFontTx/>
              <a:buChar char="-"/>
            </a:pPr>
            <a:endParaRPr lang="en-US" dirty="0"/>
          </a:p>
        </p:txBody>
      </p:sp>
    </p:spTree>
    <p:extLst>
      <p:ext uri="{BB962C8B-B14F-4D97-AF65-F5344CB8AC3E}">
        <p14:creationId xmlns:p14="http://schemas.microsoft.com/office/powerpoint/2010/main" val="1145421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New Statistical Indicators</a:t>
            </a:r>
            <a:endParaRPr lang="en-US" dirty="0"/>
          </a:p>
        </p:txBody>
      </p:sp>
      <p:pic>
        <p:nvPicPr>
          <p:cNvPr id="9" name="Content Placeholder 8" descr="Graphical user interface, application&#10;&#10;Description automatically generated">
            <a:extLst>
              <a:ext uri="{FF2B5EF4-FFF2-40B4-BE49-F238E27FC236}">
                <a16:creationId xmlns:a16="http://schemas.microsoft.com/office/drawing/2014/main" id="{747D1A9E-60A1-4F0F-BFC5-09895546A5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2529" y="1265353"/>
            <a:ext cx="10356948" cy="4984281"/>
          </a:xfrm>
        </p:spPr>
      </p:pic>
      <p:sp>
        <p:nvSpPr>
          <p:cNvPr id="16" name="TextBox 15">
            <a:extLst>
              <a:ext uri="{FF2B5EF4-FFF2-40B4-BE49-F238E27FC236}">
                <a16:creationId xmlns:a16="http://schemas.microsoft.com/office/drawing/2014/main" id="{1DEE7AEE-822D-4591-8D6E-D3D7743C88D9}"/>
              </a:ext>
            </a:extLst>
          </p:cNvPr>
          <p:cNvSpPr txBox="1"/>
          <p:nvPr/>
        </p:nvSpPr>
        <p:spPr>
          <a:xfrm>
            <a:off x="756529" y="6443021"/>
            <a:ext cx="14717933" cy="3046988"/>
          </a:xfrm>
          <a:prstGeom prst="rect">
            <a:avLst/>
          </a:prstGeom>
          <a:noFill/>
        </p:spPr>
        <p:txBody>
          <a:bodyPr wrap="square" rtlCol="0">
            <a:spAutoFit/>
          </a:bodyPr>
          <a:lstStyle/>
          <a:p>
            <a:pPr marL="285750" indent="-285750">
              <a:buFontTx/>
              <a:buChar char="-"/>
            </a:pPr>
            <a:r>
              <a:rPr lang="en-US" sz="2400" dirty="0">
                <a:latin typeface="Roboto" pitchFamily="2" charset="0"/>
                <a:ea typeface="Roboto" pitchFamily="2" charset="0"/>
              </a:rPr>
              <a:t>Statistical agencies and governments collect many-many times more data than what eventually is released as statistically aggregated data products (for example, the GDP or regional GDP indicator, literacy indicators, etc.)</a:t>
            </a:r>
          </a:p>
          <a:p>
            <a:pPr marL="285750" indent="-285750">
              <a:buFontTx/>
              <a:buChar char="-"/>
            </a:pPr>
            <a:r>
              <a:rPr lang="en-US" sz="2400" dirty="0">
                <a:latin typeface="Roboto" pitchFamily="2" charset="0"/>
                <a:ea typeface="Roboto" pitchFamily="2" charset="0"/>
              </a:rPr>
              <a:t>Via </a:t>
            </a:r>
            <a:r>
              <a:rPr lang="en-US" sz="2400" dirty="0" err="1">
                <a:latin typeface="Roboto" pitchFamily="2" charset="0"/>
                <a:ea typeface="Roboto" pitchFamily="2" charset="0"/>
              </a:rPr>
              <a:t>rOpenGov</a:t>
            </a:r>
            <a:r>
              <a:rPr lang="en-US" sz="2400" dirty="0">
                <a:latin typeface="Roboto" pitchFamily="2" charset="0"/>
                <a:ea typeface="Roboto" pitchFamily="2" charset="0"/>
              </a:rPr>
              <a:t> and our peer-reviewed statistical </a:t>
            </a:r>
            <a:r>
              <a:rPr lang="en-US" sz="2400" dirty="0" err="1">
                <a:latin typeface="Roboto" pitchFamily="2" charset="0"/>
                <a:ea typeface="Roboto" pitchFamily="2" charset="0"/>
              </a:rPr>
              <a:t>softwares</a:t>
            </a:r>
            <a:r>
              <a:rPr lang="en-US" sz="2400" dirty="0">
                <a:latin typeface="Roboto" pitchFamily="2" charset="0"/>
                <a:ea typeface="Roboto" pitchFamily="2" charset="0"/>
              </a:rPr>
              <a:t>, we have access to the raw data of Eurostat and other governmental and scientific agencies covered by the EU Open Data Directive, or similar legislation in other jurisdictions, and using the very same methodology of Eurostat, OECD, we can create similar statistical indicators ahead of the official publication date, or in details that are not published by the statistical agency.</a:t>
            </a:r>
          </a:p>
        </p:txBody>
      </p:sp>
    </p:spTree>
    <p:extLst>
      <p:ext uri="{BB962C8B-B14F-4D97-AF65-F5344CB8AC3E}">
        <p14:creationId xmlns:p14="http://schemas.microsoft.com/office/powerpoint/2010/main" val="1765823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4"/>
          </a:solidFill>
        </p:spPr>
        <p:txBody>
          <a:bodyPr/>
          <a:lstStyle/>
          <a:p>
            <a:pPr algn="ctr"/>
            <a:r>
              <a:rPr lang="nl-NL" dirty="0">
                <a:solidFill>
                  <a:schemeClr val="bg1"/>
                </a:solidFill>
                <a:latin typeface="Roboto" pitchFamily="2" charset="0"/>
                <a:ea typeface="Roboto" pitchFamily="2" charset="0"/>
              </a:rPr>
              <a:t>What is our service?</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986669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nl-NL" dirty="0"/>
              <a:t>Obervatory specific screenshot</a:t>
            </a:r>
            <a:endParaRPr lang="en-US" dirty="0"/>
          </a:p>
        </p:txBody>
      </p:sp>
      <p:pic>
        <p:nvPicPr>
          <p:cNvPr id="15" name="Content Placeholder 14">
            <a:extLst>
              <a:ext uri="{FF2B5EF4-FFF2-40B4-BE49-F238E27FC236}">
                <a16:creationId xmlns:a16="http://schemas.microsoft.com/office/drawing/2014/main" id="{B75131D1-3B15-409B-B049-9B6779A73C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6669" y="1408112"/>
            <a:ext cx="13330317" cy="7013575"/>
          </a:xfrm>
          <a:ln>
            <a:solidFill>
              <a:schemeClr val="accent4"/>
            </a:solidFill>
          </a:ln>
          <a:effectLst>
            <a:innerShdw blurRad="63500" dist="50800" dir="16200000">
              <a:prstClr val="black">
                <a:alpha val="50000"/>
              </a:prstClr>
            </a:innerShdw>
          </a:effectLst>
        </p:spPr>
      </p:pic>
    </p:spTree>
    <p:extLst>
      <p:ext uri="{BB962C8B-B14F-4D97-AF65-F5344CB8AC3E}">
        <p14:creationId xmlns:p14="http://schemas.microsoft.com/office/powerpoint/2010/main" val="1328436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0D49216-87CA-4F5C-8E18-7787BF197033}"/>
              </a:ext>
            </a:extLst>
          </p:cNvPr>
          <p:cNvSpPr/>
          <p:nvPr/>
        </p:nvSpPr>
        <p:spPr>
          <a:xfrm>
            <a:off x="698498" y="254000"/>
            <a:ext cx="6934201" cy="4241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87B6D8B-3CCD-4B43-995A-639FE5DA5D35}"/>
              </a:ext>
            </a:extLst>
          </p:cNvPr>
          <p:cNvSpPr/>
          <p:nvPr/>
        </p:nvSpPr>
        <p:spPr>
          <a:xfrm>
            <a:off x="9436103" y="254000"/>
            <a:ext cx="6934201" cy="424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94F8CC9E-B171-47A5-8AB1-6FF0DB4D91BD}"/>
              </a:ext>
            </a:extLst>
          </p:cNvPr>
          <p:cNvSpPr/>
          <p:nvPr/>
        </p:nvSpPr>
        <p:spPr>
          <a:xfrm>
            <a:off x="9321803" y="5105400"/>
            <a:ext cx="6934201" cy="4241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9391969-3370-4BA7-B654-1DF76B849BD4}"/>
              </a:ext>
            </a:extLst>
          </p:cNvPr>
          <p:cNvSpPr/>
          <p:nvPr/>
        </p:nvSpPr>
        <p:spPr>
          <a:xfrm>
            <a:off x="812798" y="5105400"/>
            <a:ext cx="6934201" cy="4241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8" name="Picture 7" descr="Graphical user interface, text, application, email&#10;&#10;Description automatically generated">
            <a:extLst>
              <a:ext uri="{FF2B5EF4-FFF2-40B4-BE49-F238E27FC236}">
                <a16:creationId xmlns:a16="http://schemas.microsoft.com/office/drawing/2014/main" id="{5F505578-1C57-403E-886E-05959B0B3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673" y="457200"/>
            <a:ext cx="3600000" cy="3600000"/>
          </a:xfrm>
          <a:prstGeom prst="rect">
            <a:avLst/>
          </a:prstGeom>
        </p:spPr>
      </p:pic>
      <p:sp>
        <p:nvSpPr>
          <p:cNvPr id="18" name="TextBox 17">
            <a:extLst>
              <a:ext uri="{FF2B5EF4-FFF2-40B4-BE49-F238E27FC236}">
                <a16:creationId xmlns:a16="http://schemas.microsoft.com/office/drawing/2014/main" id="{E1E5354A-F111-48A0-B942-CABD4AFCBA7C}"/>
              </a:ext>
            </a:extLst>
          </p:cNvPr>
          <p:cNvSpPr txBox="1"/>
          <p:nvPr/>
        </p:nvSpPr>
        <p:spPr>
          <a:xfrm>
            <a:off x="5207000" y="943739"/>
            <a:ext cx="1981200" cy="2862322"/>
          </a:xfrm>
          <a:prstGeom prst="rect">
            <a:avLst/>
          </a:prstGeom>
          <a:noFill/>
        </p:spPr>
        <p:txBody>
          <a:bodyPr wrap="square" rtlCol="0">
            <a:spAutoFit/>
          </a:bodyPr>
          <a:lstStyle/>
          <a:p>
            <a:r>
              <a:rPr lang="nl-NL" dirty="0">
                <a:solidFill>
                  <a:schemeClr val="tx1">
                    <a:lumMod val="85000"/>
                    <a:lumOff val="15000"/>
                  </a:schemeClr>
                </a:solidFill>
                <a:latin typeface="Roboto" pitchFamily="2" charset="0"/>
                <a:ea typeface="Roboto" pitchFamily="2" charset="0"/>
              </a:rPr>
              <a:t>A modern, ODBL</a:t>
            </a:r>
            <a:br>
              <a:rPr lang="nl-NL" dirty="0">
                <a:solidFill>
                  <a:schemeClr val="tx1">
                    <a:lumMod val="85000"/>
                    <a:lumOff val="15000"/>
                  </a:schemeClr>
                </a:solidFill>
                <a:latin typeface="Roboto" pitchFamily="2" charset="0"/>
                <a:ea typeface="Roboto" pitchFamily="2" charset="0"/>
              </a:rPr>
            </a:br>
            <a:r>
              <a:rPr lang="nl-NL" dirty="0">
                <a:solidFill>
                  <a:schemeClr val="tx1">
                    <a:lumMod val="85000"/>
                    <a:lumOff val="15000"/>
                  </a:schemeClr>
                </a:solidFill>
                <a:latin typeface="Roboto" pitchFamily="2" charset="0"/>
                <a:ea typeface="Roboto" pitchFamily="2" charset="0"/>
              </a:rPr>
              <a:t>open API with daily refreshing indicator, processing and descriptive metadata.</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Download</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via</a:t>
            </a:r>
            <a:r>
              <a:rPr lang="hu-HU" dirty="0">
                <a:solidFill>
                  <a:schemeClr val="tx1">
                    <a:lumMod val="85000"/>
                    <a:lumOff val="15000"/>
                  </a:schemeClr>
                </a:solidFill>
                <a:latin typeface="Roboto" pitchFamily="2" charset="0"/>
                <a:ea typeface="Roboto" pitchFamily="2" charset="0"/>
              </a:rPr>
              <a:t> SQL </a:t>
            </a:r>
            <a:r>
              <a:rPr lang="hu-HU" dirty="0" err="1">
                <a:solidFill>
                  <a:schemeClr val="tx1">
                    <a:lumMod val="85000"/>
                    <a:lumOff val="15000"/>
                  </a:schemeClr>
                </a:solidFill>
                <a:latin typeface="Roboto" pitchFamily="2" charset="0"/>
                <a:ea typeface="Roboto" pitchFamily="2" charset="0"/>
              </a:rPr>
              <a:t>or</a:t>
            </a:r>
            <a:r>
              <a:rPr lang="hu-HU" dirty="0">
                <a:solidFill>
                  <a:schemeClr val="tx1">
                    <a:lumMod val="85000"/>
                    <a:lumOff val="15000"/>
                  </a:schemeClr>
                </a:solidFill>
                <a:latin typeface="Roboto" pitchFamily="2" charset="0"/>
                <a:ea typeface="Roboto" pitchFamily="2" charset="0"/>
              </a:rPr>
              <a:t> in </a:t>
            </a:r>
            <a:r>
              <a:rPr lang="hu-HU" dirty="0" err="1">
                <a:solidFill>
                  <a:schemeClr val="tx1">
                    <a:lumMod val="85000"/>
                    <a:lumOff val="15000"/>
                  </a:schemeClr>
                </a:solidFill>
                <a:latin typeface="Roboto" pitchFamily="2" charset="0"/>
                <a:ea typeface="Roboto" pitchFamily="2" charset="0"/>
              </a:rPr>
              <a:t>simple</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csv</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tables</a:t>
            </a:r>
            <a:r>
              <a:rPr lang="hu-HU" dirty="0">
                <a:solidFill>
                  <a:schemeClr val="tx1">
                    <a:lumMod val="85000"/>
                    <a:lumOff val="15000"/>
                  </a:schemeClr>
                </a:solidFill>
                <a:latin typeface="Roboto" pitchFamily="2" charset="0"/>
                <a:ea typeface="Roboto" pitchFamily="2" charset="0"/>
              </a:rPr>
              <a:t>.</a:t>
            </a:r>
            <a:endParaRPr lang="en-US" dirty="0">
              <a:solidFill>
                <a:schemeClr val="tx1">
                  <a:lumMod val="85000"/>
                  <a:lumOff val="15000"/>
                </a:schemeClr>
              </a:solidFill>
              <a:latin typeface="Roboto" pitchFamily="2" charset="0"/>
              <a:ea typeface="Roboto" pitchFamily="2" charset="0"/>
            </a:endParaRPr>
          </a:p>
        </p:txBody>
      </p:sp>
      <p:pic>
        <p:nvPicPr>
          <p:cNvPr id="21" name="Picture 20" descr="Table&#10;&#10;Description automatically generated">
            <a:extLst>
              <a:ext uri="{FF2B5EF4-FFF2-40B4-BE49-F238E27FC236}">
                <a16:creationId xmlns:a16="http://schemas.microsoft.com/office/drawing/2014/main" id="{00B59884-14FC-4D41-B1CA-379E85CBC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9847" y="574899"/>
            <a:ext cx="3600000" cy="3600000"/>
          </a:xfrm>
          <a:prstGeom prst="rect">
            <a:avLst/>
          </a:prstGeom>
        </p:spPr>
      </p:pic>
      <p:sp>
        <p:nvSpPr>
          <p:cNvPr id="23" name="TextBox 22">
            <a:extLst>
              <a:ext uri="{FF2B5EF4-FFF2-40B4-BE49-F238E27FC236}">
                <a16:creationId xmlns:a16="http://schemas.microsoft.com/office/drawing/2014/main" id="{A9C120B9-3A44-45F9-9D4F-0976ACCBF112}"/>
              </a:ext>
            </a:extLst>
          </p:cNvPr>
          <p:cNvSpPr txBox="1"/>
          <p:nvPr/>
        </p:nvSpPr>
        <p:spPr>
          <a:xfrm>
            <a:off x="14083590" y="1082238"/>
            <a:ext cx="1981200" cy="2585323"/>
          </a:xfrm>
          <a:prstGeom prst="rect">
            <a:avLst/>
          </a:prstGeom>
          <a:noFill/>
        </p:spPr>
        <p:txBody>
          <a:bodyPr wrap="square" rtlCol="0">
            <a:spAutoFit/>
          </a:bodyPr>
          <a:lstStyle/>
          <a:p>
            <a:r>
              <a:rPr lang="en-US" dirty="0">
                <a:solidFill>
                  <a:schemeClr val="bg1"/>
                </a:solidFill>
                <a:latin typeface="Roboto" pitchFamily="2" charset="0"/>
                <a:ea typeface="Roboto" pitchFamily="2" charset="0"/>
              </a:rPr>
              <a:t>A daily refreshing long-form documentation with explanations, visualizations and human readable metadata</a:t>
            </a:r>
            <a:r>
              <a:rPr lang="hu-HU" dirty="0">
                <a:solidFill>
                  <a:schemeClr val="bg1"/>
                </a:solidFill>
                <a:latin typeface="Roboto" pitchFamily="2" charset="0"/>
                <a:ea typeface="Roboto" pitchFamily="2" charset="0"/>
              </a:rPr>
              <a:t>.</a:t>
            </a:r>
            <a:endParaRPr lang="en-US" dirty="0">
              <a:solidFill>
                <a:schemeClr val="bg1"/>
              </a:solidFill>
              <a:latin typeface="Roboto" pitchFamily="2" charset="0"/>
              <a:ea typeface="Roboto" pitchFamily="2" charset="0"/>
            </a:endParaRPr>
          </a:p>
        </p:txBody>
      </p:sp>
      <p:sp>
        <p:nvSpPr>
          <p:cNvPr id="22" name="Rectangle 21">
            <a:extLst>
              <a:ext uri="{FF2B5EF4-FFF2-40B4-BE49-F238E27FC236}">
                <a16:creationId xmlns:a16="http://schemas.microsoft.com/office/drawing/2014/main" id="{15003213-C6EC-4C62-8D6D-E881E30BEA30}"/>
              </a:ext>
            </a:extLst>
          </p:cNvPr>
          <p:cNvSpPr/>
          <p:nvPr/>
        </p:nvSpPr>
        <p:spPr>
          <a:xfrm>
            <a:off x="1193673" y="5426300"/>
            <a:ext cx="3600000" cy="360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 </a:t>
            </a:r>
            <a:endParaRPr lang="en-US"/>
          </a:p>
        </p:txBody>
      </p:sp>
      <p:sp>
        <p:nvSpPr>
          <p:cNvPr id="25" name="Rectangle 24">
            <a:extLst>
              <a:ext uri="{FF2B5EF4-FFF2-40B4-BE49-F238E27FC236}">
                <a16:creationId xmlns:a16="http://schemas.microsoft.com/office/drawing/2014/main" id="{4B095D34-446D-4212-B7E5-DE7E2FC26E50}"/>
              </a:ext>
            </a:extLst>
          </p:cNvPr>
          <p:cNvSpPr/>
          <p:nvPr/>
        </p:nvSpPr>
        <p:spPr>
          <a:xfrm>
            <a:off x="9959847" y="5426300"/>
            <a:ext cx="3600000" cy="360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96E8809-A833-4A9E-B9E5-C2A06E6C7FB4}"/>
              </a:ext>
            </a:extLst>
          </p:cNvPr>
          <p:cNvSpPr txBox="1"/>
          <p:nvPr/>
        </p:nvSpPr>
        <p:spPr>
          <a:xfrm>
            <a:off x="5253925" y="5426300"/>
            <a:ext cx="1981200" cy="2031325"/>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A dedicated community space on Zenodo for authoritative data copies with DOI.</a:t>
            </a:r>
            <a:br>
              <a:rPr lang="nl-NL" dirty="0">
                <a:solidFill>
                  <a:schemeClr val="bg1"/>
                </a:solidFill>
                <a:latin typeface="Roboto" pitchFamily="2" charset="0"/>
                <a:ea typeface="Roboto" pitchFamily="2" charset="0"/>
              </a:rPr>
            </a:br>
            <a:endParaRPr lang="en-US" dirty="0">
              <a:solidFill>
                <a:schemeClr val="bg1"/>
              </a:solidFill>
              <a:latin typeface="Roboto" pitchFamily="2" charset="0"/>
              <a:ea typeface="Roboto" pitchFamily="2" charset="0"/>
            </a:endParaRPr>
          </a:p>
        </p:txBody>
      </p:sp>
      <p:sp>
        <p:nvSpPr>
          <p:cNvPr id="27" name="TextBox 26">
            <a:extLst>
              <a:ext uri="{FF2B5EF4-FFF2-40B4-BE49-F238E27FC236}">
                <a16:creationId xmlns:a16="http://schemas.microsoft.com/office/drawing/2014/main" id="{285B8765-55CE-494C-96F1-71156EA1A9AE}"/>
              </a:ext>
            </a:extLst>
          </p:cNvPr>
          <p:cNvSpPr txBox="1"/>
          <p:nvPr/>
        </p:nvSpPr>
        <p:spPr>
          <a:xfrm>
            <a:off x="5279736" y="7457625"/>
            <a:ext cx="1981200" cy="1477328"/>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Website with tutorials and use cases of the data from leading experts.</a:t>
            </a:r>
            <a:endParaRPr lang="en-US" dirty="0">
              <a:solidFill>
                <a:schemeClr val="bg1"/>
              </a:solidFill>
              <a:latin typeface="Roboto" pitchFamily="2" charset="0"/>
              <a:ea typeface="Roboto" pitchFamily="2" charset="0"/>
            </a:endParaRPr>
          </a:p>
        </p:txBody>
      </p:sp>
      <p:sp>
        <p:nvSpPr>
          <p:cNvPr id="28" name="TextBox 27">
            <a:extLst>
              <a:ext uri="{FF2B5EF4-FFF2-40B4-BE49-F238E27FC236}">
                <a16:creationId xmlns:a16="http://schemas.microsoft.com/office/drawing/2014/main" id="{FA42DF14-D4AE-4318-B933-A5BAD06BEAE7}"/>
              </a:ext>
            </a:extLst>
          </p:cNvPr>
          <p:cNvSpPr txBox="1"/>
          <p:nvPr/>
        </p:nvSpPr>
        <p:spPr>
          <a:xfrm>
            <a:off x="13893927" y="5379640"/>
            <a:ext cx="1981200" cy="3693319"/>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We would like to integrate our data flow with your research workflow. Our service design team is looking forward to requests from public and NGO policy users, researchers and consultants.</a:t>
            </a:r>
            <a:endParaRPr lang="en-US" dirty="0">
              <a:solidFill>
                <a:schemeClr val="bg1"/>
              </a:solidFill>
              <a:latin typeface="Roboto" pitchFamily="2" charset="0"/>
              <a:ea typeface="Roboto" pitchFamily="2" charset="0"/>
            </a:endParaRPr>
          </a:p>
        </p:txBody>
      </p:sp>
      <p:sp>
        <p:nvSpPr>
          <p:cNvPr id="24" name="TextBox 23">
            <a:extLst>
              <a:ext uri="{FF2B5EF4-FFF2-40B4-BE49-F238E27FC236}">
                <a16:creationId xmlns:a16="http://schemas.microsoft.com/office/drawing/2014/main" id="{A9ABE57C-5135-4723-8774-0A50DE6DC53B}"/>
              </a:ext>
            </a:extLst>
          </p:cNvPr>
          <p:cNvSpPr txBox="1"/>
          <p:nvPr/>
        </p:nvSpPr>
        <p:spPr>
          <a:xfrm>
            <a:off x="1993900" y="6756400"/>
            <a:ext cx="1892300" cy="923330"/>
          </a:xfrm>
          <a:prstGeom prst="rect">
            <a:avLst/>
          </a:prstGeom>
          <a:noFill/>
        </p:spPr>
        <p:txBody>
          <a:bodyPr wrap="square" rtlCol="0">
            <a:spAutoFit/>
          </a:bodyPr>
          <a:lstStyle/>
          <a:p>
            <a:r>
              <a:rPr lang="nl-NL" dirty="0"/>
              <a:t>Observatory specific screenshot</a:t>
            </a:r>
            <a:endParaRPr lang="en-US" dirty="0"/>
          </a:p>
        </p:txBody>
      </p:sp>
      <p:sp>
        <p:nvSpPr>
          <p:cNvPr id="30" name="TextBox 29">
            <a:extLst>
              <a:ext uri="{FF2B5EF4-FFF2-40B4-BE49-F238E27FC236}">
                <a16:creationId xmlns:a16="http://schemas.microsoft.com/office/drawing/2014/main" id="{9DB09D5C-3A1E-4F3F-AE9C-4C662A7A51D6}"/>
              </a:ext>
            </a:extLst>
          </p:cNvPr>
          <p:cNvSpPr txBox="1"/>
          <p:nvPr/>
        </p:nvSpPr>
        <p:spPr>
          <a:xfrm>
            <a:off x="11010903" y="6642100"/>
            <a:ext cx="1892300" cy="923330"/>
          </a:xfrm>
          <a:prstGeom prst="rect">
            <a:avLst/>
          </a:prstGeom>
          <a:noFill/>
        </p:spPr>
        <p:txBody>
          <a:bodyPr wrap="square" rtlCol="0">
            <a:spAutoFit/>
          </a:bodyPr>
          <a:lstStyle/>
          <a:p>
            <a:r>
              <a:rPr lang="nl-NL" dirty="0"/>
              <a:t>Observatory specific screenshot</a:t>
            </a:r>
            <a:endParaRPr lang="en-US" dirty="0"/>
          </a:p>
        </p:txBody>
      </p:sp>
    </p:spTree>
    <p:extLst>
      <p:ext uri="{BB962C8B-B14F-4D97-AF65-F5344CB8AC3E}">
        <p14:creationId xmlns:p14="http://schemas.microsoft.com/office/powerpoint/2010/main" val="1589992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rgbClr val="C00000"/>
          </a:solidFill>
        </p:spPr>
        <p:txBody>
          <a:bodyPr/>
          <a:lstStyle/>
          <a:p>
            <a:pPr algn="ctr"/>
            <a:r>
              <a:rPr lang="nl-NL" dirty="0">
                <a:solidFill>
                  <a:schemeClr val="bg1"/>
                </a:solidFill>
                <a:latin typeface="Roboto" pitchFamily="2" charset="0"/>
                <a:ea typeface="Roboto" pitchFamily="2" charset="0"/>
              </a:rPr>
              <a:t>Data sources</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413939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0D49216-87CA-4F5C-8E18-7787BF197033}"/>
              </a:ext>
            </a:extLst>
          </p:cNvPr>
          <p:cNvSpPr/>
          <p:nvPr/>
        </p:nvSpPr>
        <p:spPr>
          <a:xfrm>
            <a:off x="698498" y="254000"/>
            <a:ext cx="6934201" cy="424180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87B6D8B-3CCD-4B43-995A-639FE5DA5D35}"/>
              </a:ext>
            </a:extLst>
          </p:cNvPr>
          <p:cNvSpPr/>
          <p:nvPr/>
        </p:nvSpPr>
        <p:spPr>
          <a:xfrm>
            <a:off x="9436103" y="254000"/>
            <a:ext cx="6934201" cy="424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94F8CC9E-B171-47A5-8AB1-6FF0DB4D91BD}"/>
              </a:ext>
            </a:extLst>
          </p:cNvPr>
          <p:cNvSpPr/>
          <p:nvPr/>
        </p:nvSpPr>
        <p:spPr>
          <a:xfrm>
            <a:off x="9321803" y="5105400"/>
            <a:ext cx="6934201" cy="4241800"/>
          </a:xfrm>
          <a:prstGeom prst="roundRect">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9391969-3370-4BA7-B654-1DF76B849BD4}"/>
              </a:ext>
            </a:extLst>
          </p:cNvPr>
          <p:cNvSpPr/>
          <p:nvPr/>
        </p:nvSpPr>
        <p:spPr>
          <a:xfrm>
            <a:off x="812798" y="5105400"/>
            <a:ext cx="6934201" cy="4241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1E5354A-F111-48A0-B942-CABD4AFCBA7C}"/>
              </a:ext>
            </a:extLst>
          </p:cNvPr>
          <p:cNvSpPr txBox="1"/>
          <p:nvPr/>
        </p:nvSpPr>
        <p:spPr>
          <a:xfrm>
            <a:off x="1424277" y="1082238"/>
            <a:ext cx="4923846" cy="2308324"/>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Open governmental data:</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We access re-usable public sector information covered by the Open Data Directive, and various freedom of information legislation.</a:t>
            </a:r>
          </a:p>
          <a:p>
            <a:endParaRPr lang="nl-NL" dirty="0">
              <a:solidFill>
                <a:schemeClr val="bg1"/>
              </a:solidFill>
              <a:latin typeface="Roboto" pitchFamily="2" charset="0"/>
              <a:ea typeface="Roboto" pitchFamily="2" charset="0"/>
            </a:endParaRPr>
          </a:p>
          <a:p>
            <a:r>
              <a:rPr lang="nl-NL" dirty="0">
                <a:solidFill>
                  <a:schemeClr val="bg1"/>
                </a:solidFill>
                <a:latin typeface="Roboto" pitchFamily="2" charset="0"/>
                <a:ea typeface="Roboto" pitchFamily="2" charset="0"/>
              </a:rPr>
              <a:t>Observatory specific text</a:t>
            </a:r>
            <a:endParaRPr lang="en-US" dirty="0">
              <a:solidFill>
                <a:schemeClr val="tx1">
                  <a:lumMod val="85000"/>
                  <a:lumOff val="15000"/>
                </a:schemeClr>
              </a:solidFill>
              <a:latin typeface="Roboto" pitchFamily="2" charset="0"/>
              <a:ea typeface="Roboto" pitchFamily="2" charset="0"/>
            </a:endParaRPr>
          </a:p>
        </p:txBody>
      </p:sp>
      <p:sp>
        <p:nvSpPr>
          <p:cNvPr id="26" name="TextBox 25">
            <a:extLst>
              <a:ext uri="{FF2B5EF4-FFF2-40B4-BE49-F238E27FC236}">
                <a16:creationId xmlns:a16="http://schemas.microsoft.com/office/drawing/2014/main" id="{796E8809-A833-4A9E-B9E5-C2A06E6C7FB4}"/>
              </a:ext>
            </a:extLst>
          </p:cNvPr>
          <p:cNvSpPr txBox="1"/>
          <p:nvPr/>
        </p:nvSpPr>
        <p:spPr>
          <a:xfrm>
            <a:off x="1519524" y="5921600"/>
            <a:ext cx="5520747" cy="2862322"/>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Data sharing:</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We are encouraging our users and data curators to share their properietary data through us. </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Data is getting exponentially more valuable in integration than in isolation.  We incentives data sharing with 8 years of industry experience</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endParaRPr lang="en-US" dirty="0">
              <a:solidFill>
                <a:schemeClr val="bg1"/>
              </a:solidFill>
              <a:latin typeface="Roboto" pitchFamily="2" charset="0"/>
              <a:ea typeface="Roboto" pitchFamily="2" charset="0"/>
            </a:endParaRPr>
          </a:p>
        </p:txBody>
      </p:sp>
      <p:sp>
        <p:nvSpPr>
          <p:cNvPr id="17" name="TextBox 16">
            <a:extLst>
              <a:ext uri="{FF2B5EF4-FFF2-40B4-BE49-F238E27FC236}">
                <a16:creationId xmlns:a16="http://schemas.microsoft.com/office/drawing/2014/main" id="{7B991FA7-CC70-416B-A566-00CFE74E1D3B}"/>
              </a:ext>
            </a:extLst>
          </p:cNvPr>
          <p:cNvSpPr txBox="1"/>
          <p:nvPr/>
        </p:nvSpPr>
        <p:spPr>
          <a:xfrm>
            <a:off x="10441280" y="1158607"/>
            <a:ext cx="4923846" cy="1754326"/>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Open scientifc data:</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We access re-usable scientific data from the Zenodo repository</a:t>
            </a:r>
          </a:p>
          <a:p>
            <a:endParaRPr lang="nl-NL" dirty="0">
              <a:solidFill>
                <a:schemeClr val="bg1"/>
              </a:solidFill>
              <a:latin typeface="Roboto" pitchFamily="2" charset="0"/>
              <a:ea typeface="Roboto" pitchFamily="2" charset="0"/>
            </a:endParaRPr>
          </a:p>
          <a:p>
            <a:r>
              <a:rPr lang="nl-NL" dirty="0">
                <a:solidFill>
                  <a:schemeClr val="bg1"/>
                </a:solidFill>
                <a:latin typeface="Roboto" pitchFamily="2" charset="0"/>
                <a:ea typeface="Roboto" pitchFamily="2" charset="0"/>
              </a:rPr>
              <a:t>Observatory specific text</a:t>
            </a:r>
            <a:endParaRPr lang="en-US" dirty="0">
              <a:solidFill>
                <a:schemeClr val="tx1">
                  <a:lumMod val="85000"/>
                  <a:lumOff val="15000"/>
                </a:schemeClr>
              </a:solidFill>
              <a:latin typeface="Roboto" pitchFamily="2" charset="0"/>
              <a:ea typeface="Roboto" pitchFamily="2" charset="0"/>
            </a:endParaRPr>
          </a:p>
        </p:txBody>
      </p:sp>
      <p:sp>
        <p:nvSpPr>
          <p:cNvPr id="19" name="TextBox 18">
            <a:extLst>
              <a:ext uri="{FF2B5EF4-FFF2-40B4-BE49-F238E27FC236}">
                <a16:creationId xmlns:a16="http://schemas.microsoft.com/office/drawing/2014/main" id="{810E41AC-0D15-442F-8498-8238CE81A7E6}"/>
              </a:ext>
            </a:extLst>
          </p:cNvPr>
          <p:cNvSpPr txBox="1"/>
          <p:nvPr/>
        </p:nvSpPr>
        <p:spPr>
          <a:xfrm>
            <a:off x="10028529" y="5933638"/>
            <a:ext cx="5520747" cy="2585323"/>
          </a:xfrm>
          <a:prstGeom prst="rect">
            <a:avLst/>
          </a:prstGeom>
          <a:noFill/>
        </p:spPr>
        <p:txBody>
          <a:bodyPr wrap="square" rtlCol="0">
            <a:spAutoFit/>
          </a:bodyPr>
          <a:lstStyle/>
          <a:p>
            <a:r>
              <a:rPr lang="nl-NL" dirty="0">
                <a:latin typeface="Roboto" pitchFamily="2" charset="0"/>
                <a:ea typeface="Roboto" pitchFamily="2" charset="0"/>
              </a:rPr>
              <a:t>Big data sources, satellites:</a:t>
            </a:r>
            <a:br>
              <a:rPr lang="nl-NL" dirty="0">
                <a:latin typeface="Roboto" pitchFamily="2" charset="0"/>
                <a:ea typeface="Roboto" pitchFamily="2" charset="0"/>
              </a:rPr>
            </a:br>
            <a:br>
              <a:rPr lang="nl-NL" dirty="0">
                <a:latin typeface="Roboto" pitchFamily="2" charset="0"/>
                <a:ea typeface="Roboto" pitchFamily="2" charset="0"/>
              </a:rPr>
            </a:br>
            <a:r>
              <a:rPr lang="nl-NL" dirty="0">
                <a:latin typeface="Roboto" pitchFamily="2" charset="0"/>
                <a:ea typeface="Roboto" pitchFamily="2" charset="0"/>
              </a:rPr>
              <a:t>We are monitoring various transitory but open APIs, satellite images and other continous “big data” sources and use novel statistical technology to capture them into permanent, reliable and timely statistical, business, policy or scientific indicators.</a:t>
            </a:r>
            <a:br>
              <a:rPr lang="nl-NL" dirty="0">
                <a:latin typeface="Roboto" pitchFamily="2" charset="0"/>
                <a:ea typeface="Roboto" pitchFamily="2" charset="0"/>
              </a:rPr>
            </a:br>
            <a:br>
              <a:rPr lang="nl-NL" dirty="0">
                <a:solidFill>
                  <a:schemeClr val="bg1"/>
                </a:solidFill>
                <a:latin typeface="Roboto" pitchFamily="2" charset="0"/>
                <a:ea typeface="Roboto" pitchFamily="2" charset="0"/>
              </a:rPr>
            </a:b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666440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nl-NL" dirty="0"/>
              <a:t>Obervatory specific data source list</a:t>
            </a:r>
            <a:endParaRPr lang="en-US" dirty="0"/>
          </a:p>
        </p:txBody>
      </p:sp>
      <p:sp>
        <p:nvSpPr>
          <p:cNvPr id="4" name="Content Placeholder 3">
            <a:extLst>
              <a:ext uri="{FF2B5EF4-FFF2-40B4-BE49-F238E27FC236}">
                <a16:creationId xmlns:a16="http://schemas.microsoft.com/office/drawing/2014/main" id="{10E1022D-A423-42E6-AE7D-AD0EFA0416A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52365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21A6EFB-ACDE-47D8-901A-22B9F538A678}"/>
              </a:ext>
            </a:extLst>
          </p:cNvPr>
          <p:cNvPicPr>
            <a:picLocks noChangeAspect="1"/>
          </p:cNvPicPr>
          <p:nvPr/>
        </p:nvPicPr>
        <p:blipFill>
          <a:blip r:embed="rId2"/>
          <a:stretch>
            <a:fillRect/>
          </a:stretch>
        </p:blipFill>
        <p:spPr>
          <a:xfrm>
            <a:off x="1190888" y="392958"/>
            <a:ext cx="14277712" cy="8815284"/>
          </a:xfrm>
          <a:prstGeom prst="rect">
            <a:avLst/>
          </a:prstGeom>
        </p:spPr>
      </p:pic>
    </p:spTree>
    <p:extLst>
      <p:ext uri="{BB962C8B-B14F-4D97-AF65-F5344CB8AC3E}">
        <p14:creationId xmlns:p14="http://schemas.microsoft.com/office/powerpoint/2010/main" val="4245630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3"/>
          </a:solidFill>
        </p:spPr>
        <p:txBody>
          <a:bodyPr/>
          <a:lstStyle/>
          <a:p>
            <a:pPr algn="ctr"/>
            <a:r>
              <a:rPr lang="nl-NL" dirty="0">
                <a:latin typeface="Roboto" pitchFamily="2" charset="0"/>
                <a:ea typeface="Roboto" pitchFamily="2" charset="0"/>
              </a:rPr>
              <a:t>Team credits</a:t>
            </a:r>
            <a:endParaRPr lang="en-US" dirty="0">
              <a:latin typeface="Roboto" pitchFamily="2" charset="0"/>
              <a:ea typeface="Roboto" pitchFamily="2" charset="0"/>
            </a:endParaRPr>
          </a:p>
        </p:txBody>
      </p:sp>
    </p:spTree>
    <p:extLst>
      <p:ext uri="{BB962C8B-B14F-4D97-AF65-F5344CB8AC3E}">
        <p14:creationId xmlns:p14="http://schemas.microsoft.com/office/powerpoint/2010/main" val="3625805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nl-NL" dirty="0"/>
              <a:t>Obervatory specific final screenshot</a:t>
            </a:r>
            <a:endParaRPr lang="en-US" dirty="0"/>
          </a:p>
        </p:txBody>
      </p:sp>
      <p:sp>
        <p:nvSpPr>
          <p:cNvPr id="4" name="Content Placeholder 3">
            <a:extLst>
              <a:ext uri="{FF2B5EF4-FFF2-40B4-BE49-F238E27FC236}">
                <a16:creationId xmlns:a16="http://schemas.microsoft.com/office/drawing/2014/main" id="{10E1022D-A423-42E6-AE7D-AD0EFA0416A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65375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69;p12">
            <a:extLst>
              <a:ext uri="{FF2B5EF4-FFF2-40B4-BE49-F238E27FC236}">
                <a16:creationId xmlns:a16="http://schemas.microsoft.com/office/drawing/2014/main" id="{6193C41E-0BB7-46B2-9495-9F902912A283}"/>
              </a:ext>
            </a:extLst>
          </p:cNvPr>
          <p:cNvSpPr txBox="1">
            <a:spLocks/>
          </p:cNvSpPr>
          <p:nvPr/>
        </p:nvSpPr>
        <p:spPr>
          <a:xfrm>
            <a:off x="691662" y="5833685"/>
            <a:ext cx="14970368" cy="208398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vert="horz" wrap="square" lIns="106663" tIns="53317" rIns="106663" bIns="53317" rtlCol="0" anchor="t" anchorCtr="0">
            <a:noAutofit/>
          </a:bodyPr>
          <a:lst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pPr marL="0" indent="0">
              <a:spcBef>
                <a:spcPts val="0"/>
              </a:spcBef>
              <a:buNone/>
            </a:pPr>
            <a:r>
              <a:rPr lang="en-US" sz="2400" b="1" i="1" u="sng" dirty="0">
                <a:latin typeface="Roboto" pitchFamily="2" charset="0"/>
                <a:ea typeface="Roboto" pitchFamily="2" charset="0"/>
              </a:rPr>
              <a:t>Technology and Freedom To Operate:</a:t>
            </a:r>
            <a:br>
              <a:rPr lang="en-US" sz="2400" dirty="0">
                <a:latin typeface="Roboto" pitchFamily="2" charset="0"/>
                <a:ea typeface="Roboto" pitchFamily="2" charset="0"/>
              </a:rPr>
            </a:br>
            <a:endParaRPr lang="en-US" sz="2400" dirty="0">
              <a:latin typeface="Roboto" pitchFamily="2" charset="0"/>
              <a:ea typeface="Roboto" pitchFamily="2" charset="0"/>
            </a:endParaRPr>
          </a:p>
          <a:p>
            <a:pPr indent="-370427">
              <a:spcBef>
                <a:spcPts val="0"/>
              </a:spcBef>
              <a:buFont typeface="Arial" panose="020B0604020202020204" pitchFamily="34" charset="0"/>
              <a:buChar char="●"/>
            </a:pPr>
            <a:r>
              <a:rPr lang="en-US" sz="2400" dirty="0">
                <a:latin typeface="Roboto" pitchFamily="2" charset="0"/>
                <a:ea typeface="Roboto" pitchFamily="2" charset="0"/>
              </a:rPr>
              <a:t>We did not apply for a patent. </a:t>
            </a:r>
          </a:p>
          <a:p>
            <a:pPr indent="-370427">
              <a:spcBef>
                <a:spcPts val="0"/>
              </a:spcBef>
              <a:buFont typeface="Arial" panose="020B0604020202020204" pitchFamily="34" charset="0"/>
              <a:buChar char="●"/>
            </a:pPr>
            <a:r>
              <a:rPr lang="en-US" sz="2400" dirty="0">
                <a:latin typeface="Roboto" pitchFamily="2" charset="0"/>
                <a:ea typeface="Roboto" pitchFamily="2" charset="0"/>
              </a:rPr>
              <a:t>We use only open-source technology, and we have complete FTO.</a:t>
            </a:r>
          </a:p>
          <a:p>
            <a:pPr indent="-370427">
              <a:spcBef>
                <a:spcPts val="0"/>
              </a:spcBef>
              <a:buFont typeface="Arial" panose="020B0604020202020204" pitchFamily="34" charset="0"/>
              <a:buChar char="●"/>
            </a:pPr>
            <a:r>
              <a:rPr lang="en-US" sz="2400" dirty="0">
                <a:latin typeface="Roboto" pitchFamily="2" charset="0"/>
                <a:ea typeface="Roboto" pitchFamily="2" charset="0"/>
              </a:rPr>
              <a:t>Our critical components are released under MIT, GPL-2, or GPL-3 and similar licenses, and go through the quality control of peer review in releases, mainly on CRAN.</a:t>
            </a:r>
          </a:p>
        </p:txBody>
      </p:sp>
      <p:sp>
        <p:nvSpPr>
          <p:cNvPr id="7" name="Google Shape;270;p12">
            <a:extLst>
              <a:ext uri="{FF2B5EF4-FFF2-40B4-BE49-F238E27FC236}">
                <a16:creationId xmlns:a16="http://schemas.microsoft.com/office/drawing/2014/main" id="{D448462C-CC63-4D48-A3A9-22A980B722CD}"/>
              </a:ext>
            </a:extLst>
          </p:cNvPr>
          <p:cNvSpPr txBox="1">
            <a:spLocks/>
          </p:cNvSpPr>
          <p:nvPr/>
        </p:nvSpPr>
        <p:spPr>
          <a:xfrm>
            <a:off x="691661" y="1265353"/>
            <a:ext cx="14970369" cy="3908375"/>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vert="horz" wrap="square" lIns="106663" tIns="53317" rIns="106663" bIns="53317" rtlCol="0" anchor="t" anchorCtr="0">
            <a:noAutofit/>
          </a:bodyPr>
          <a:lst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pPr marL="0" indent="0">
              <a:lnSpc>
                <a:spcPct val="100000"/>
              </a:lnSpc>
              <a:spcBef>
                <a:spcPts val="600"/>
              </a:spcBef>
            </a:pPr>
            <a:r>
              <a:rPr lang="en-US" sz="2400" dirty="0">
                <a:latin typeface="Roboto" pitchFamily="2" charset="0"/>
                <a:ea typeface="Roboto" pitchFamily="2" charset="0"/>
              </a:rPr>
              <a:t> Our submission is an open collaboration among private persons, research organizations and an early-stage startup, </a:t>
            </a:r>
            <a:r>
              <a:rPr lang="en-US" sz="2400" dirty="0" err="1">
                <a:latin typeface="Roboto" pitchFamily="2" charset="0"/>
                <a:ea typeface="Roboto" pitchFamily="2" charset="0"/>
              </a:rPr>
              <a:t>Reprex</a:t>
            </a:r>
            <a:r>
              <a:rPr lang="en-US" sz="2400" dirty="0">
                <a:latin typeface="Roboto" pitchFamily="2" charset="0"/>
                <a:ea typeface="Roboto" pitchFamily="2" charset="0"/>
              </a:rPr>
              <a:t> BV, which is developing a business model to process open data with open-source software. We do not plan any changes in the timelines of the EU </a:t>
            </a:r>
            <a:r>
              <a:rPr lang="en-US" sz="2400" dirty="0" err="1">
                <a:latin typeface="Roboto" pitchFamily="2" charset="0"/>
                <a:ea typeface="Roboto" pitchFamily="2" charset="0"/>
              </a:rPr>
              <a:t>Datathon</a:t>
            </a:r>
            <a:r>
              <a:rPr lang="en-US" sz="2400" dirty="0">
                <a:latin typeface="Roboto" pitchFamily="2" charset="0"/>
                <a:ea typeface="Roboto" pitchFamily="2" charset="0"/>
              </a:rPr>
              <a:t> 2021. Our prototypes currently have no significant income, and we hope to receive little contributions from first users. These will be invoiced by </a:t>
            </a:r>
            <a:r>
              <a:rPr lang="en-US" sz="2400" dirty="0" err="1">
                <a:latin typeface="Roboto" pitchFamily="2" charset="0"/>
                <a:ea typeface="Roboto" pitchFamily="2" charset="0"/>
              </a:rPr>
              <a:t>Reprex</a:t>
            </a:r>
            <a:r>
              <a:rPr lang="en-US" sz="2400" dirty="0">
                <a:latin typeface="Roboto" pitchFamily="2" charset="0"/>
                <a:ea typeface="Roboto" pitchFamily="2" charset="0"/>
              </a:rPr>
              <a:t>, and current costs are expensed by </a:t>
            </a:r>
            <a:r>
              <a:rPr lang="en-US" sz="2400" dirty="0" err="1">
                <a:latin typeface="Roboto" pitchFamily="2" charset="0"/>
                <a:ea typeface="Roboto" pitchFamily="2" charset="0"/>
              </a:rPr>
              <a:t>Reprex</a:t>
            </a:r>
            <a:r>
              <a:rPr lang="en-US" sz="2400" dirty="0">
                <a:latin typeface="Roboto" pitchFamily="2" charset="0"/>
                <a:ea typeface="Roboto" pitchFamily="2" charset="0"/>
              </a:rPr>
              <a:t>. </a:t>
            </a:r>
          </a:p>
          <a:p>
            <a:pPr marL="0" indent="0">
              <a:lnSpc>
                <a:spcPct val="100000"/>
              </a:lnSpc>
              <a:spcBef>
                <a:spcPts val="600"/>
              </a:spcBef>
            </a:pPr>
            <a:r>
              <a:rPr lang="en-US" sz="2400" dirty="0">
                <a:latin typeface="Roboto" pitchFamily="2" charset="0"/>
                <a:ea typeface="Roboto" pitchFamily="2" charset="0"/>
              </a:rPr>
              <a:t> </a:t>
            </a:r>
            <a:r>
              <a:rPr lang="en-US" sz="2400" dirty="0" err="1">
                <a:latin typeface="Roboto" pitchFamily="2" charset="0"/>
                <a:ea typeface="Roboto" pitchFamily="2" charset="0"/>
              </a:rPr>
              <a:t>Reprex</a:t>
            </a:r>
            <a:r>
              <a:rPr lang="en-US" sz="2400" dirty="0">
                <a:latin typeface="Roboto" pitchFamily="2" charset="0"/>
                <a:ea typeface="Roboto" pitchFamily="2" charset="0"/>
              </a:rPr>
              <a:t> is supported by </a:t>
            </a:r>
            <a:r>
              <a:rPr lang="en-US" sz="2400" dirty="0" err="1">
                <a:latin typeface="Roboto" pitchFamily="2" charset="0"/>
                <a:ea typeface="Roboto" pitchFamily="2" charset="0"/>
              </a:rPr>
              <a:t>rOpenGov</a:t>
            </a:r>
            <a:r>
              <a:rPr lang="en-US" sz="2400" dirty="0">
                <a:latin typeface="Roboto" pitchFamily="2" charset="0"/>
                <a:ea typeface="Roboto" pitchFamily="2" charset="0"/>
              </a:rPr>
              <a:t>, which is a collaboration or R developers who write open source, peer reviewed software to access open data. </a:t>
            </a:r>
            <a:r>
              <a:rPr lang="en-US" sz="2400" dirty="0" err="1">
                <a:latin typeface="Roboto" pitchFamily="2" charset="0"/>
                <a:ea typeface="Roboto" pitchFamily="2" charset="0"/>
              </a:rPr>
              <a:t>Reprex’s</a:t>
            </a:r>
            <a:r>
              <a:rPr lang="en-US" sz="2400" dirty="0">
                <a:latin typeface="Roboto" pitchFamily="2" charset="0"/>
                <a:ea typeface="Roboto" pitchFamily="2" charset="0"/>
              </a:rPr>
              <a:t> software were released together with </a:t>
            </a:r>
            <a:r>
              <a:rPr lang="en-US" sz="2400" dirty="0" err="1">
                <a:latin typeface="Roboto" pitchFamily="2" charset="0"/>
                <a:ea typeface="Roboto" pitchFamily="2" charset="0"/>
              </a:rPr>
              <a:t>rOpenGov</a:t>
            </a:r>
            <a:r>
              <a:rPr lang="en-US" sz="2400" dirty="0">
                <a:latin typeface="Roboto" pitchFamily="2" charset="0"/>
                <a:ea typeface="Roboto" pitchFamily="2" charset="0"/>
              </a:rPr>
              <a:t>.  </a:t>
            </a:r>
            <a:r>
              <a:rPr lang="en-US" sz="2400" dirty="0" err="1">
                <a:latin typeface="Roboto" pitchFamily="2" charset="0"/>
                <a:ea typeface="Roboto" pitchFamily="2" charset="0"/>
              </a:rPr>
              <a:t>rOpenGov</a:t>
            </a:r>
            <a:r>
              <a:rPr lang="en-US" sz="2400" dirty="0">
                <a:latin typeface="Roboto" pitchFamily="2" charset="0"/>
                <a:ea typeface="Roboto" pitchFamily="2" charset="0"/>
              </a:rPr>
              <a:t> is hosted by the University of Turku, and their contribution to the project is in-kind.</a:t>
            </a:r>
          </a:p>
          <a:p>
            <a:pPr marL="0" indent="0">
              <a:lnSpc>
                <a:spcPct val="100000"/>
              </a:lnSpc>
              <a:spcBef>
                <a:spcPts val="600"/>
              </a:spcBef>
            </a:pPr>
            <a:r>
              <a:rPr lang="en-US" sz="2400" dirty="0">
                <a:latin typeface="Roboto" pitchFamily="2" charset="0"/>
                <a:ea typeface="Roboto" pitchFamily="2" charset="0"/>
              </a:rPr>
              <a:t> The development, data curator, and service development team members work in different organizations and their contribution is on a volunteer basis, and in-kind. They are not employed by </a:t>
            </a:r>
            <a:r>
              <a:rPr lang="en-US" sz="2400" dirty="0" err="1">
                <a:latin typeface="Roboto" pitchFamily="2" charset="0"/>
                <a:ea typeface="Roboto" pitchFamily="2" charset="0"/>
              </a:rPr>
              <a:t>Reprex</a:t>
            </a:r>
            <a:r>
              <a:rPr lang="en-US" sz="2400" dirty="0">
                <a:latin typeface="Roboto" pitchFamily="2" charset="0"/>
                <a:ea typeface="Roboto" pitchFamily="2" charset="0"/>
              </a:rPr>
              <a:t>, but </a:t>
            </a:r>
            <a:r>
              <a:rPr lang="en-US" sz="2400" dirty="0" err="1">
                <a:latin typeface="Roboto" pitchFamily="2" charset="0"/>
                <a:ea typeface="Roboto" pitchFamily="2" charset="0"/>
              </a:rPr>
              <a:t>Reprex</a:t>
            </a:r>
            <a:r>
              <a:rPr lang="en-US" sz="2400" dirty="0">
                <a:latin typeface="Roboto" pitchFamily="2" charset="0"/>
                <a:ea typeface="Roboto" pitchFamily="2" charset="0"/>
              </a:rPr>
              <a:t> pays some expenses (GitHub Action, Amazon AWS hosting.)</a:t>
            </a:r>
          </a:p>
        </p:txBody>
      </p:sp>
      <p:sp>
        <p:nvSpPr>
          <p:cNvPr id="8" name="Title 1">
            <a:extLst>
              <a:ext uri="{FF2B5EF4-FFF2-40B4-BE49-F238E27FC236}">
                <a16:creationId xmlns:a16="http://schemas.microsoft.com/office/drawing/2014/main" id="{A8D8C44D-B54C-4651-857A-A24F76065B2A}"/>
              </a:ext>
            </a:extLst>
          </p:cNvPr>
          <p:cNvSpPr>
            <a:spLocks noGrp="1"/>
          </p:cNvSpPr>
          <p:nvPr>
            <p:ph type="title"/>
          </p:nvPr>
        </p:nvSpPr>
        <p:spPr>
          <a:xfrm>
            <a:off x="565735" y="104483"/>
            <a:ext cx="15812186" cy="1160870"/>
          </a:xfrm>
        </p:spPr>
        <p:txBody>
          <a:bodyPr>
            <a:normAutofit/>
          </a:bodyPr>
          <a:lstStyle/>
          <a:p>
            <a:r>
              <a:rPr lang="en-US" dirty="0"/>
              <a:t>Legal &amp; IP</a:t>
            </a:r>
          </a:p>
        </p:txBody>
      </p:sp>
    </p:spTree>
    <p:extLst>
      <p:ext uri="{BB962C8B-B14F-4D97-AF65-F5344CB8AC3E}">
        <p14:creationId xmlns:p14="http://schemas.microsoft.com/office/powerpoint/2010/main" val="308306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53;p10">
            <a:extLst>
              <a:ext uri="{FF2B5EF4-FFF2-40B4-BE49-F238E27FC236}">
                <a16:creationId xmlns:a16="http://schemas.microsoft.com/office/drawing/2014/main" id="{59AD75CD-2618-40B1-9878-020FD4E7A2FC}"/>
              </a:ext>
            </a:extLst>
          </p:cNvPr>
          <p:cNvSpPr txBox="1">
            <a:spLocks/>
          </p:cNvSpPr>
          <p:nvPr/>
        </p:nvSpPr>
        <p:spPr>
          <a:xfrm>
            <a:off x="565735" y="1265353"/>
            <a:ext cx="14826665" cy="2603649"/>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vert="horz" wrap="square" lIns="106663" tIns="53317" rIns="106663" bIns="53317" rtlCol="0" anchor="t" anchorCtr="0">
            <a:noAutofit/>
          </a:bodyPr>
          <a:lst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pPr marL="0" indent="0">
              <a:spcBef>
                <a:spcPts val="0"/>
              </a:spcBef>
              <a:buNone/>
            </a:pPr>
            <a:r>
              <a:rPr lang="en-US" sz="2400" b="1" i="1" u="sng" dirty="0">
                <a:latin typeface="Roboto" pitchFamily="2" charset="0"/>
                <a:ea typeface="Roboto" pitchFamily="2" charset="0"/>
              </a:rPr>
              <a:t>How do users are going to pay? </a:t>
            </a:r>
          </a:p>
          <a:p>
            <a:pPr>
              <a:spcBef>
                <a:spcPts val="0"/>
              </a:spcBef>
            </a:pPr>
            <a:r>
              <a:rPr lang="en-US" sz="2400" dirty="0">
                <a:latin typeface="Roboto" pitchFamily="2" charset="0"/>
                <a:ea typeface="Roboto" pitchFamily="2" charset="0"/>
              </a:rPr>
              <a:t>We are aiming at the data acquisition budget of our public policy, NGO, consultancy and research institute clients, which is about 10-15% of their annual R&amp;D spending ranging between €5k-50k. </a:t>
            </a:r>
          </a:p>
          <a:p>
            <a:pPr>
              <a:spcBef>
                <a:spcPts val="0"/>
              </a:spcBef>
            </a:pPr>
            <a:r>
              <a:rPr lang="en-US" sz="2400" dirty="0">
                <a:latin typeface="Roboto" pitchFamily="2" charset="0"/>
                <a:ea typeface="Roboto" pitchFamily="2" charset="0"/>
              </a:rPr>
              <a:t>We also want to win public tenders of the EU, OECD and UN to run ‘data observatories ‘. We want to keep as much as possible fully open and free.</a:t>
            </a:r>
          </a:p>
        </p:txBody>
      </p:sp>
      <p:sp>
        <p:nvSpPr>
          <p:cNvPr id="5" name="Google Shape;254;p10">
            <a:extLst>
              <a:ext uri="{FF2B5EF4-FFF2-40B4-BE49-F238E27FC236}">
                <a16:creationId xmlns:a16="http://schemas.microsoft.com/office/drawing/2014/main" id="{20CD5DF8-8DA6-417C-B278-166BFB351FBC}"/>
              </a:ext>
            </a:extLst>
          </p:cNvPr>
          <p:cNvSpPr txBox="1">
            <a:spLocks/>
          </p:cNvSpPr>
          <p:nvPr/>
        </p:nvSpPr>
        <p:spPr>
          <a:xfrm>
            <a:off x="565735" y="4183213"/>
            <a:ext cx="14826665" cy="204174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vert="horz" wrap="square" lIns="106663" tIns="53317" rIns="106663" bIns="53317" rtlCol="0" anchor="t" anchorCtr="0">
            <a:noAutofit/>
          </a:bodyPr>
          <a:lst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sng" strike="noStrike" kern="1200" cap="none" spc="0" normalizeH="0" baseline="0" noProof="0" dirty="0">
                <a:ln>
                  <a:noFill/>
                </a:ln>
                <a:solidFill>
                  <a:prstClr val="black"/>
                </a:solidFill>
                <a:effectLst/>
                <a:uLnTx/>
                <a:uFillTx/>
                <a:latin typeface="Roboto" pitchFamily="2" charset="0"/>
                <a:ea typeface="Roboto" pitchFamily="2" charset="0"/>
              </a:rPr>
              <a:t>What is the users ROI (rate on investment)?</a:t>
            </a:r>
          </a:p>
          <a:p>
            <a:pPr defTabSz="914400">
              <a:lnSpc>
                <a:spcPct val="100000"/>
              </a:lnSpc>
              <a:spcBef>
                <a:spcPts val="0"/>
              </a:spcBef>
              <a:defRPr/>
            </a:pPr>
            <a:r>
              <a:rPr kumimoji="0" lang="en-US" sz="2400" b="0" i="0" u="none" strike="noStrike" kern="1200" cap="none" spc="0" normalizeH="0" baseline="0" noProof="0" dirty="0">
                <a:ln>
                  <a:noFill/>
                </a:ln>
                <a:solidFill>
                  <a:prstClr val="black"/>
                </a:solidFill>
                <a:effectLst/>
                <a:uLnTx/>
                <a:uFillTx/>
                <a:latin typeface="Roboto" pitchFamily="2" charset="0"/>
                <a:ea typeface="Roboto" pitchFamily="2" charset="0"/>
              </a:rPr>
              <a:t>For a research-oriented organization, they get 2-4x times more data with us, but how this translates to a research product / research (wage) cost is being quantified in our pilot projects. </a:t>
            </a:r>
          </a:p>
          <a:p>
            <a:pPr defTabSz="914400">
              <a:lnSpc>
                <a:spcPct val="100000"/>
              </a:lnSpc>
              <a:spcBef>
                <a:spcPts val="0"/>
              </a:spcBef>
              <a:defRPr/>
            </a:pPr>
            <a:r>
              <a:rPr kumimoji="0" lang="en-US" sz="2400" b="0" i="0" u="none" strike="noStrike" kern="1200" cap="none" spc="0" normalizeH="0" baseline="0" noProof="0" dirty="0">
                <a:ln>
                  <a:noFill/>
                </a:ln>
                <a:solidFill>
                  <a:prstClr val="black"/>
                </a:solidFill>
                <a:effectLst/>
                <a:uLnTx/>
                <a:uFillTx/>
                <a:latin typeface="Roboto" pitchFamily="2" charset="0"/>
                <a:ea typeface="Roboto" pitchFamily="2" charset="0"/>
              </a:rPr>
              <a:t>The ROI is differently defined for a public policy organization, an NGO, a business consultancy or a scientific research organization.</a:t>
            </a:r>
          </a:p>
          <a:p>
            <a:pPr marL="0" indent="0">
              <a:spcBef>
                <a:spcPts val="0"/>
              </a:spcBef>
            </a:pPr>
            <a:endParaRPr lang="en-US" dirty="0"/>
          </a:p>
        </p:txBody>
      </p:sp>
      <p:sp>
        <p:nvSpPr>
          <p:cNvPr id="6" name="Google Shape;255;p10">
            <a:extLst>
              <a:ext uri="{FF2B5EF4-FFF2-40B4-BE49-F238E27FC236}">
                <a16:creationId xmlns:a16="http://schemas.microsoft.com/office/drawing/2014/main" id="{C2D5C616-AFF0-4186-BD0E-7D55D1DE748C}"/>
              </a:ext>
            </a:extLst>
          </p:cNvPr>
          <p:cNvSpPr txBox="1">
            <a:spLocks/>
          </p:cNvSpPr>
          <p:nvPr/>
        </p:nvSpPr>
        <p:spPr>
          <a:xfrm>
            <a:off x="600904" y="6539166"/>
            <a:ext cx="14826665" cy="2453237"/>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vert="horz" wrap="square" lIns="106663" tIns="53317" rIns="106663" bIns="53317" rtlCol="0" anchor="t" anchorCtr="0">
            <a:noAutofit/>
          </a:bodyPr>
          <a:lst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pPr marL="0" indent="0">
              <a:spcBef>
                <a:spcPts val="0"/>
              </a:spcBef>
              <a:buNone/>
            </a:pPr>
            <a:r>
              <a:rPr lang="en-US" sz="2400" b="1" i="1" u="sng" dirty="0">
                <a:solidFill>
                  <a:prstClr val="black"/>
                </a:solidFill>
                <a:latin typeface="Roboto" pitchFamily="2" charset="0"/>
                <a:ea typeface="Roboto" pitchFamily="2" charset="0"/>
              </a:rPr>
              <a:t>What are your costs?</a:t>
            </a:r>
          </a:p>
          <a:p>
            <a:pPr marL="0" indent="0">
              <a:spcBef>
                <a:spcPts val="0"/>
              </a:spcBef>
            </a:pPr>
            <a:r>
              <a:rPr lang="en-US" sz="2400" dirty="0">
                <a:solidFill>
                  <a:prstClr val="black"/>
                </a:solidFill>
                <a:latin typeface="Roboto" pitchFamily="2" charset="0"/>
                <a:ea typeface="Roboto" pitchFamily="2" charset="0"/>
              </a:rPr>
              <a:t> Our server costs were won in the </a:t>
            </a:r>
            <a:r>
              <a:rPr lang="en-US" sz="2400" dirty="0" err="1">
                <a:solidFill>
                  <a:prstClr val="black"/>
                </a:solidFill>
                <a:latin typeface="Roboto" pitchFamily="2" charset="0"/>
                <a:ea typeface="Roboto" pitchFamily="2" charset="0"/>
              </a:rPr>
              <a:t>Yes!Delft</a:t>
            </a:r>
            <a:r>
              <a:rPr lang="en-US" sz="2400" dirty="0">
                <a:solidFill>
                  <a:prstClr val="black"/>
                </a:solidFill>
                <a:latin typeface="Roboto" pitchFamily="2" charset="0"/>
                <a:ea typeface="Roboto" pitchFamily="2" charset="0"/>
              </a:rPr>
              <a:t> incubator from Amazon and paid from the </a:t>
            </a:r>
            <a:r>
              <a:rPr lang="en-US" sz="2400" dirty="0" err="1">
                <a:solidFill>
                  <a:prstClr val="black"/>
                </a:solidFill>
                <a:latin typeface="Roboto" pitchFamily="2" charset="0"/>
                <a:ea typeface="Roboto" pitchFamily="2" charset="0"/>
              </a:rPr>
              <a:t>Reprex</a:t>
            </a:r>
            <a:r>
              <a:rPr lang="en-US" sz="2400" dirty="0">
                <a:solidFill>
                  <a:prstClr val="black"/>
                </a:solidFill>
                <a:latin typeface="Roboto" pitchFamily="2" charset="0"/>
                <a:ea typeface="Roboto" pitchFamily="2" charset="0"/>
              </a:rPr>
              <a:t> account.  </a:t>
            </a:r>
            <a:r>
              <a:rPr lang="en-US" sz="2400" dirty="0" err="1">
                <a:solidFill>
                  <a:prstClr val="black"/>
                </a:solidFill>
                <a:latin typeface="Roboto" pitchFamily="2" charset="0"/>
                <a:ea typeface="Roboto" pitchFamily="2" charset="0"/>
              </a:rPr>
              <a:t>Github</a:t>
            </a:r>
            <a:r>
              <a:rPr lang="en-US" sz="2400" dirty="0">
                <a:solidFill>
                  <a:prstClr val="black"/>
                </a:solidFill>
                <a:latin typeface="Roboto" pitchFamily="2" charset="0"/>
                <a:ea typeface="Roboto" pitchFamily="2" charset="0"/>
              </a:rPr>
              <a:t> automation costs are paid by </a:t>
            </a:r>
            <a:r>
              <a:rPr lang="en-US" sz="2400" dirty="0" err="1">
                <a:solidFill>
                  <a:prstClr val="black"/>
                </a:solidFill>
                <a:latin typeface="Roboto" pitchFamily="2" charset="0"/>
                <a:ea typeface="Roboto" pitchFamily="2" charset="0"/>
              </a:rPr>
              <a:t>Reprex</a:t>
            </a:r>
            <a:r>
              <a:rPr lang="en-US" sz="2400" dirty="0">
                <a:solidFill>
                  <a:prstClr val="black"/>
                </a:solidFill>
                <a:latin typeface="Roboto" pitchFamily="2" charset="0"/>
                <a:ea typeface="Roboto" pitchFamily="2" charset="0"/>
              </a:rPr>
              <a:t>. </a:t>
            </a:r>
          </a:p>
          <a:p>
            <a:pPr marL="0" indent="0">
              <a:spcBef>
                <a:spcPts val="0"/>
              </a:spcBef>
            </a:pPr>
            <a:r>
              <a:rPr lang="en-US" sz="2400" dirty="0">
                <a:solidFill>
                  <a:prstClr val="black"/>
                </a:solidFill>
                <a:latin typeface="Roboto" pitchFamily="2" charset="0"/>
                <a:ea typeface="Roboto" pitchFamily="2" charset="0"/>
              </a:rPr>
              <a:t>So far, almost all our costs are fixed personnel costs, and all our team members work for free on a volunteer basis. </a:t>
            </a:r>
          </a:p>
          <a:p>
            <a:pPr marL="0" indent="0">
              <a:spcBef>
                <a:spcPts val="0"/>
              </a:spcBef>
            </a:pPr>
            <a:r>
              <a:rPr lang="en-US" sz="2400" dirty="0">
                <a:solidFill>
                  <a:prstClr val="black"/>
                </a:solidFill>
                <a:latin typeface="Roboto" pitchFamily="2" charset="0"/>
                <a:ea typeface="Roboto" pitchFamily="2" charset="0"/>
              </a:rPr>
              <a:t>In our current competition setup, all contributors are volunteers, and we try to get from users a small budget for  small expenses. These will be handled by </a:t>
            </a:r>
            <a:r>
              <a:rPr lang="en-US" sz="2400" dirty="0" err="1">
                <a:solidFill>
                  <a:prstClr val="black"/>
                </a:solidFill>
                <a:latin typeface="Roboto" pitchFamily="2" charset="0"/>
                <a:ea typeface="Roboto" pitchFamily="2" charset="0"/>
              </a:rPr>
              <a:t>Reprex</a:t>
            </a:r>
            <a:r>
              <a:rPr lang="en-US" sz="2400" dirty="0">
                <a:solidFill>
                  <a:prstClr val="black"/>
                </a:solidFill>
                <a:latin typeface="Roboto" pitchFamily="2" charset="0"/>
                <a:ea typeface="Roboto" pitchFamily="2" charset="0"/>
              </a:rPr>
              <a:t>.</a:t>
            </a:r>
          </a:p>
        </p:txBody>
      </p:sp>
      <p:sp>
        <p:nvSpPr>
          <p:cNvPr id="7" name="Title 1">
            <a:extLst>
              <a:ext uri="{FF2B5EF4-FFF2-40B4-BE49-F238E27FC236}">
                <a16:creationId xmlns:a16="http://schemas.microsoft.com/office/drawing/2014/main" id="{5F15E97E-47B6-4234-A3EC-EE413CD9C5C3}"/>
              </a:ext>
            </a:extLst>
          </p:cNvPr>
          <p:cNvSpPr>
            <a:spLocks noGrp="1"/>
          </p:cNvSpPr>
          <p:nvPr>
            <p:ph type="title"/>
          </p:nvPr>
        </p:nvSpPr>
        <p:spPr>
          <a:xfrm>
            <a:off x="565735" y="104483"/>
            <a:ext cx="15812186" cy="1160870"/>
          </a:xfrm>
        </p:spPr>
        <p:txBody>
          <a:bodyPr>
            <a:normAutofit/>
          </a:bodyPr>
          <a:lstStyle/>
          <a:p>
            <a:r>
              <a:rPr lang="en-US" dirty="0"/>
              <a:t>Business Planning</a:t>
            </a:r>
          </a:p>
        </p:txBody>
      </p:sp>
    </p:spTree>
    <p:extLst>
      <p:ext uri="{BB962C8B-B14F-4D97-AF65-F5344CB8AC3E}">
        <p14:creationId xmlns:p14="http://schemas.microsoft.com/office/powerpoint/2010/main" val="1745504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43;p9">
            <a:extLst>
              <a:ext uri="{FF2B5EF4-FFF2-40B4-BE49-F238E27FC236}">
                <a16:creationId xmlns:a16="http://schemas.microsoft.com/office/drawing/2014/main" id="{24A9516F-BDB4-4391-B704-CE61A5A43AD3}"/>
              </a:ext>
            </a:extLst>
          </p:cNvPr>
          <p:cNvSpPr txBox="1">
            <a:spLocks/>
          </p:cNvSpPr>
          <p:nvPr/>
        </p:nvSpPr>
        <p:spPr>
          <a:xfrm>
            <a:off x="11681091" y="3500438"/>
            <a:ext cx="3076310" cy="4067175"/>
          </a:xfrm>
          <a:prstGeom prst="rect">
            <a:avLst/>
          </a:prstGeom>
          <a:noFill/>
          <a:ln>
            <a:noFill/>
          </a:ln>
        </p:spPr>
        <p:txBody>
          <a:bodyPr spcFirstLastPara="1" vert="horz" wrap="square" lIns="106663" tIns="53317" rIns="106663" bIns="53317" rtlCol="0" anchor="t" anchorCtr="0">
            <a:noAutofit/>
          </a:bodyPr>
          <a:lst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pPr marL="0" indent="0">
              <a:buNone/>
            </a:pPr>
            <a:endParaRPr lang="it-IT" sz="1400" dirty="0">
              <a:latin typeface="Roboto Lt" pitchFamily="2" charset="0"/>
              <a:ea typeface="Roboto Lt" pitchFamily="2" charset="0"/>
            </a:endParaRPr>
          </a:p>
        </p:txBody>
      </p:sp>
      <p:sp>
        <p:nvSpPr>
          <p:cNvPr id="5" name="Google Shape;244;p9">
            <a:extLst>
              <a:ext uri="{FF2B5EF4-FFF2-40B4-BE49-F238E27FC236}">
                <a16:creationId xmlns:a16="http://schemas.microsoft.com/office/drawing/2014/main" id="{3E18333F-E415-4E79-B477-009856CFC7CE}"/>
              </a:ext>
            </a:extLst>
          </p:cNvPr>
          <p:cNvSpPr txBox="1">
            <a:spLocks/>
          </p:cNvSpPr>
          <p:nvPr/>
        </p:nvSpPr>
        <p:spPr>
          <a:xfrm>
            <a:off x="889000" y="2692400"/>
            <a:ext cx="9792767" cy="137484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vert="horz" wrap="square" lIns="106663" tIns="53317" rIns="106663" bIns="53317" rtlCol="0" anchor="t" anchorCtr="0">
            <a:noAutofit/>
          </a:bodyPr>
          <a:lst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pPr marL="0" indent="0">
              <a:spcBef>
                <a:spcPts val="0"/>
              </a:spcBef>
              <a:buNone/>
            </a:pPr>
            <a:r>
              <a:rPr lang="en-US" sz="1800" b="1" dirty="0">
                <a:latin typeface="Roboto" pitchFamily="2" charset="0"/>
                <a:ea typeface="Roboto" pitchFamily="2" charset="0"/>
              </a:rPr>
              <a:t>Technical readiness level:</a:t>
            </a:r>
          </a:p>
          <a:p>
            <a:pPr marL="0" indent="0">
              <a:spcBef>
                <a:spcPts val="0"/>
              </a:spcBef>
              <a:buNone/>
            </a:pPr>
            <a:endParaRPr lang="en-US" sz="1800" b="1" dirty="0">
              <a:latin typeface="Roboto" pitchFamily="2" charset="0"/>
              <a:ea typeface="Roboto" pitchFamily="2" charset="0"/>
            </a:endParaRPr>
          </a:p>
          <a:p>
            <a:pPr marL="0" indent="0">
              <a:spcBef>
                <a:spcPts val="0"/>
              </a:spcBef>
            </a:pPr>
            <a:r>
              <a:rPr lang="en-US" sz="1800" dirty="0">
                <a:latin typeface="Roboto" pitchFamily="2" charset="0"/>
                <a:ea typeface="Roboto" pitchFamily="2" charset="0"/>
              </a:rPr>
              <a:t>Different components are on levels 5-8.</a:t>
            </a:r>
          </a:p>
        </p:txBody>
      </p:sp>
      <p:sp>
        <p:nvSpPr>
          <p:cNvPr id="6" name="Google Shape;245;p9">
            <a:extLst>
              <a:ext uri="{FF2B5EF4-FFF2-40B4-BE49-F238E27FC236}">
                <a16:creationId xmlns:a16="http://schemas.microsoft.com/office/drawing/2014/main" id="{82D76396-9484-446D-AB9F-669B40E56946}"/>
              </a:ext>
            </a:extLst>
          </p:cNvPr>
          <p:cNvSpPr txBox="1">
            <a:spLocks/>
          </p:cNvSpPr>
          <p:nvPr/>
        </p:nvSpPr>
        <p:spPr>
          <a:xfrm>
            <a:off x="889000" y="4800600"/>
            <a:ext cx="9792767" cy="11154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vert="horz" wrap="square" lIns="106663" tIns="53317" rIns="106663" bIns="53317" rtlCol="0" anchor="t" anchorCtr="0">
            <a:noAutofit/>
          </a:bodyPr>
          <a:lst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pPr marL="0" indent="0">
              <a:spcBef>
                <a:spcPts val="0"/>
              </a:spcBef>
            </a:pPr>
            <a:r>
              <a:rPr lang="en-US" sz="1800" dirty="0">
                <a:latin typeface="Roboto" pitchFamily="2" charset="0"/>
                <a:ea typeface="Roboto" pitchFamily="2" charset="0"/>
              </a:rPr>
              <a:t>Our technological innovation lies in re-processing already existing public sector data, and mapping data sources, which enables us to create new and affordable features for AI apps. </a:t>
            </a:r>
          </a:p>
        </p:txBody>
      </p:sp>
      <p:sp>
        <p:nvSpPr>
          <p:cNvPr id="7" name="Google Shape;246;p9">
            <a:extLst>
              <a:ext uri="{FF2B5EF4-FFF2-40B4-BE49-F238E27FC236}">
                <a16:creationId xmlns:a16="http://schemas.microsoft.com/office/drawing/2014/main" id="{A19596E5-6A81-44DA-88BA-1D6EF5840F3D}"/>
              </a:ext>
            </a:extLst>
          </p:cNvPr>
          <p:cNvSpPr txBox="1">
            <a:spLocks/>
          </p:cNvSpPr>
          <p:nvPr/>
        </p:nvSpPr>
        <p:spPr>
          <a:xfrm>
            <a:off x="889000" y="6340096"/>
            <a:ext cx="9792767" cy="7532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vert="horz" wrap="square" lIns="106663" tIns="53317" rIns="106663" bIns="53317" rtlCol="0" anchor="t" anchorCtr="0">
            <a:noAutofit/>
          </a:bodyPr>
          <a:lst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pPr marL="0" indent="0">
              <a:spcBef>
                <a:spcPts val="0"/>
              </a:spcBef>
            </a:pPr>
            <a:r>
              <a:rPr lang="en-US" sz="1800" dirty="0">
                <a:latin typeface="Roboto" pitchFamily="2" charset="0"/>
                <a:ea typeface="Roboto" pitchFamily="2" charset="0"/>
              </a:rPr>
              <a:t> We have passed TRL Level 5, and our prototypes are working in isolation.  They are being tested as a seamless service flow now.</a:t>
            </a:r>
          </a:p>
        </p:txBody>
      </p:sp>
      <p:sp>
        <p:nvSpPr>
          <p:cNvPr id="8" name="Google Shape;247;p9">
            <a:extLst>
              <a:ext uri="{FF2B5EF4-FFF2-40B4-BE49-F238E27FC236}">
                <a16:creationId xmlns:a16="http://schemas.microsoft.com/office/drawing/2014/main" id="{D5A22F68-3A46-47DB-A064-ADC55B10344D}"/>
              </a:ext>
            </a:extLst>
          </p:cNvPr>
          <p:cNvSpPr txBox="1">
            <a:spLocks/>
          </p:cNvSpPr>
          <p:nvPr/>
        </p:nvSpPr>
        <p:spPr>
          <a:xfrm>
            <a:off x="889000" y="7640704"/>
            <a:ext cx="9792767" cy="11154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vert="horz" wrap="square" lIns="106663" tIns="53317" rIns="106663" bIns="53317" rtlCol="0" anchor="t" anchorCtr="0">
            <a:noAutofit/>
          </a:bodyPr>
          <a:lst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pPr marL="0" indent="0">
              <a:spcBef>
                <a:spcPts val="0"/>
              </a:spcBef>
            </a:pPr>
            <a:r>
              <a:rPr lang="en-US" sz="1800" dirty="0">
                <a:latin typeface="Roboto" pitchFamily="2" charset="0"/>
                <a:ea typeface="Roboto" pitchFamily="2" charset="0"/>
              </a:rPr>
              <a:t> We only use open-source technology which usually overstates TRL Levels. We use others’ work, and contribute, too, our critical components are peer-reviewed statistical software releases. This makes or TLR higher than our business readiness</a:t>
            </a:r>
            <a:r>
              <a:rPr lang="en-US" sz="1400" dirty="0">
                <a:latin typeface="Roboto Lt" pitchFamily="2" charset="0"/>
                <a:ea typeface="Roboto Lt" pitchFamily="2" charset="0"/>
              </a:rPr>
              <a:t>.</a:t>
            </a:r>
          </a:p>
        </p:txBody>
      </p:sp>
      <p:pic>
        <p:nvPicPr>
          <p:cNvPr id="9" name="Google Shape;248;p9">
            <a:extLst>
              <a:ext uri="{FF2B5EF4-FFF2-40B4-BE49-F238E27FC236}">
                <a16:creationId xmlns:a16="http://schemas.microsoft.com/office/drawing/2014/main" id="{9F81826D-DDFD-437A-88B1-4B2DE62496AA}"/>
              </a:ext>
            </a:extLst>
          </p:cNvPr>
          <p:cNvPicPr preferRelativeResize="0"/>
          <p:nvPr/>
        </p:nvPicPr>
        <p:blipFill rotWithShape="1">
          <a:blip r:embed="rId2">
            <a:alphaModFix/>
          </a:blip>
          <a:srcRect/>
          <a:stretch/>
        </p:blipFill>
        <p:spPr>
          <a:xfrm>
            <a:off x="11692349" y="4513804"/>
            <a:ext cx="3053808" cy="3053808"/>
          </a:xfrm>
          <a:prstGeom prst="rect">
            <a:avLst/>
          </a:prstGeom>
          <a:noFill/>
          <a:ln>
            <a:noFill/>
          </a:ln>
        </p:spPr>
      </p:pic>
      <p:sp>
        <p:nvSpPr>
          <p:cNvPr id="11" name="Title 1">
            <a:extLst>
              <a:ext uri="{FF2B5EF4-FFF2-40B4-BE49-F238E27FC236}">
                <a16:creationId xmlns:a16="http://schemas.microsoft.com/office/drawing/2014/main" id="{189FD894-352A-4B80-AAC6-5BE01FF931C1}"/>
              </a:ext>
            </a:extLst>
          </p:cNvPr>
          <p:cNvSpPr>
            <a:spLocks noGrp="1"/>
          </p:cNvSpPr>
          <p:nvPr>
            <p:ph type="title"/>
          </p:nvPr>
        </p:nvSpPr>
        <p:spPr>
          <a:xfrm>
            <a:off x="565735" y="104483"/>
            <a:ext cx="15812186" cy="1160870"/>
          </a:xfrm>
        </p:spPr>
        <p:txBody>
          <a:bodyPr>
            <a:normAutofit/>
          </a:bodyPr>
          <a:lstStyle/>
          <a:p>
            <a:r>
              <a:rPr lang="en-US" dirty="0"/>
              <a:t>Technical Readiness Level</a:t>
            </a:r>
          </a:p>
        </p:txBody>
      </p:sp>
      <p:pic>
        <p:nvPicPr>
          <p:cNvPr id="12" name="Picture 11">
            <a:extLst>
              <a:ext uri="{FF2B5EF4-FFF2-40B4-BE49-F238E27FC236}">
                <a16:creationId xmlns:a16="http://schemas.microsoft.com/office/drawing/2014/main" id="{3884FDD2-D16F-4C5A-A8C6-25B7BB96A9BE}"/>
              </a:ext>
            </a:extLst>
          </p:cNvPr>
          <p:cNvPicPr/>
          <p:nvPr/>
        </p:nvPicPr>
        <p:blipFill>
          <a:blip r:embed="rId3"/>
          <a:stretch/>
        </p:blipFill>
        <p:spPr>
          <a:xfrm>
            <a:off x="11393287" y="3081612"/>
            <a:ext cx="5171421" cy="1160870"/>
          </a:xfrm>
          <a:prstGeom prst="rect">
            <a:avLst/>
          </a:prstGeom>
          <a:ln w="0">
            <a:noFill/>
          </a:ln>
        </p:spPr>
      </p:pic>
    </p:spTree>
    <p:extLst>
      <p:ext uri="{BB962C8B-B14F-4D97-AF65-F5344CB8AC3E}">
        <p14:creationId xmlns:p14="http://schemas.microsoft.com/office/powerpoint/2010/main" val="1482586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rgbClr val="FFC000"/>
          </a:solidFill>
          <a:ln>
            <a:solidFill>
              <a:srgbClr val="FFC000"/>
            </a:solidFill>
          </a:ln>
        </p:spPr>
        <p:txBody>
          <a:bodyPr/>
          <a:lstStyle/>
          <a:p>
            <a:pPr algn="ctr"/>
            <a:r>
              <a:rPr lang="nl-NL" dirty="0">
                <a:solidFill>
                  <a:schemeClr val="bg1">
                    <a:lumMod val="95000"/>
                  </a:schemeClr>
                </a:solidFill>
                <a:latin typeface="Roboto" pitchFamily="2" charset="0"/>
                <a:ea typeface="Roboto" pitchFamily="2" charset="0"/>
              </a:rPr>
              <a:t>Observatory specific</a:t>
            </a:r>
            <a:endParaRPr lang="en-US" dirty="0">
              <a:solidFill>
                <a:schemeClr val="bg1">
                  <a:lumMod val="95000"/>
                </a:schemeClr>
              </a:solidFill>
              <a:latin typeface="Roboto" pitchFamily="2" charset="0"/>
              <a:ea typeface="Roboto" pitchFamily="2" charset="0"/>
            </a:endParaRPr>
          </a:p>
        </p:txBody>
      </p:sp>
    </p:spTree>
    <p:extLst>
      <p:ext uri="{BB962C8B-B14F-4D97-AF65-F5344CB8AC3E}">
        <p14:creationId xmlns:p14="http://schemas.microsoft.com/office/powerpoint/2010/main" val="250908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Why is Open Data Not Used?</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784808" y="1060771"/>
            <a:ext cx="15331491" cy="8136995"/>
          </a:xfrm>
        </p:spPr>
      </p:pic>
      <p:grpSp>
        <p:nvGrpSpPr>
          <p:cNvPr id="13" name="Group 12">
            <a:extLst>
              <a:ext uri="{FF2B5EF4-FFF2-40B4-BE49-F238E27FC236}">
                <a16:creationId xmlns:a16="http://schemas.microsoft.com/office/drawing/2014/main" id="{25AA69F3-A2DE-472A-B72F-5C2B5AD96D9C}"/>
              </a:ext>
            </a:extLst>
          </p:cNvPr>
          <p:cNvGrpSpPr/>
          <p:nvPr/>
        </p:nvGrpSpPr>
        <p:grpSpPr>
          <a:xfrm>
            <a:off x="471806" y="5639086"/>
            <a:ext cx="15812186" cy="3962114"/>
            <a:chOff x="638389" y="1160870"/>
            <a:chExt cx="15812186" cy="4396893"/>
          </a:xfrm>
        </p:grpSpPr>
        <p:sp>
          <p:nvSpPr>
            <p:cNvPr id="12" name="Rectangle 11">
              <a:extLst>
                <a:ext uri="{FF2B5EF4-FFF2-40B4-BE49-F238E27FC236}">
                  <a16:creationId xmlns:a16="http://schemas.microsoft.com/office/drawing/2014/main" id="{80FB9F6E-FC02-4943-9A4B-A51A9A2ECE77}"/>
                </a:ext>
              </a:extLst>
            </p:cNvPr>
            <p:cNvSpPr/>
            <p:nvPr/>
          </p:nvSpPr>
          <p:spPr>
            <a:xfrm>
              <a:off x="638389" y="1160870"/>
              <a:ext cx="15812186" cy="4396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0706CB-D64A-405B-9038-863124318C4D}"/>
                </a:ext>
              </a:extLst>
            </p:cNvPr>
            <p:cNvSpPr txBox="1"/>
            <p:nvPr/>
          </p:nvSpPr>
          <p:spPr>
            <a:xfrm>
              <a:off x="784808" y="1464205"/>
              <a:ext cx="15331491" cy="3570208"/>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2400" dirty="0">
                  <a:latin typeface="Roboto" pitchFamily="2" charset="0"/>
                  <a:ea typeface="Roboto" pitchFamily="2" charset="0"/>
                </a:rPr>
                <a:t>Though data is usually valuable if it is not in isolation, open data is very difficult to join with other data. Almost never confirms the tidy data principles, which makes integration into databases or making composite indicators a very challenging data processing task.</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Haphazard use of measurement units (gram vs kilogram), currencies, metadata codes (regional boundaries change several thousand times just in the EU over a few years.)</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In short: open data requires investment into processing, unit testing, documentation to be usable.  These are very costly operations, but we believe it can be done at scale and at a best value for money with open-source statistical code and research automation.  This is what we do: create automated data observatories that reprocess, validate and automatically document open data to meet high statistical standards.</a:t>
              </a:r>
              <a:endParaRPr lang="en-US" dirty="0"/>
            </a:p>
          </p:txBody>
        </p:sp>
      </p:grpSp>
    </p:spTree>
    <p:extLst>
      <p:ext uri="{BB962C8B-B14F-4D97-AF65-F5344CB8AC3E}">
        <p14:creationId xmlns:p14="http://schemas.microsoft.com/office/powerpoint/2010/main" val="884308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Observatory final opening page here</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690879" y="1124271"/>
            <a:ext cx="15331491" cy="8136995"/>
          </a:xfrm>
        </p:spPr>
      </p:pic>
    </p:spTree>
    <p:extLst>
      <p:ext uri="{BB962C8B-B14F-4D97-AF65-F5344CB8AC3E}">
        <p14:creationId xmlns:p14="http://schemas.microsoft.com/office/powerpoint/2010/main" val="1367844127"/>
      </p:ext>
    </p:extLst>
  </p:cSld>
  <p:clrMapOvr>
    <a:masterClrMapping/>
  </p:clrMapOvr>
</p:sld>
</file>

<file path=ppt/theme/theme1.xml><?xml version="1.0" encoding="utf-8"?>
<a:theme xmlns:a="http://schemas.openxmlformats.org/drawingml/2006/main" name="Office Theme">
  <a:themeElements>
    <a:clrScheme name="Reprex-1">
      <a:dk1>
        <a:sysClr val="windowText" lastClr="000000"/>
      </a:dk1>
      <a:lt1>
        <a:sysClr val="window" lastClr="FFFFFF"/>
      </a:lt1>
      <a:dk2>
        <a:srgbClr val="2C3C43"/>
      </a:dk2>
      <a:lt2>
        <a:srgbClr val="EBEBEB"/>
      </a:lt2>
      <a:accent1>
        <a:srgbClr val="4EC0E4"/>
      </a:accent1>
      <a:accent2>
        <a:srgbClr val="007CBB"/>
      </a:accent2>
      <a:accent3>
        <a:srgbClr val="BAC615"/>
      </a:accent3>
      <a:accent4>
        <a:srgbClr val="00843A"/>
      </a:accent4>
      <a:accent5>
        <a:srgbClr val="3EA135"/>
      </a:accent5>
      <a:accent6>
        <a:srgbClr val="E88500"/>
      </a:accent6>
      <a:hlink>
        <a:srgbClr val="4EC0E4"/>
      </a:hlink>
      <a:folHlink>
        <a:srgbClr val="EBEBE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BB54C75981D074D919725A146F8A81A" ma:contentTypeVersion="13" ma:contentTypeDescription="Create a new document." ma:contentTypeScope="" ma:versionID="ca8cf8d381e79cd444f1565d6b83ac50">
  <xsd:schema xmlns:xsd="http://www.w3.org/2001/XMLSchema" xmlns:xs="http://www.w3.org/2001/XMLSchema" xmlns:p="http://schemas.microsoft.com/office/2006/metadata/properties" xmlns:ns3="7242ac41-a01f-478d-949b-b2699353db08" xmlns:ns4="9f223e70-ebe1-4d35-83f3-3f7dc38401f4" targetNamespace="http://schemas.microsoft.com/office/2006/metadata/properties" ma:root="true" ma:fieldsID="96261a64656312c3690fed08f4c26d5a" ns3:_="" ns4:_="">
    <xsd:import namespace="7242ac41-a01f-478d-949b-b2699353db08"/>
    <xsd:import namespace="9f223e70-ebe1-4d35-83f3-3f7dc38401f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42ac41-a01f-478d-949b-b2699353db0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f223e70-ebe1-4d35-83f3-3f7dc38401f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Location" ma:index="15"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21F5008-FFDC-4070-9F6D-4EA4FDDFC2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42ac41-a01f-478d-949b-b2699353db08"/>
    <ds:schemaRef ds:uri="9f223e70-ebe1-4d35-83f3-3f7dc38401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3542B9-B7CA-4AC0-8FB6-E2DECE2F2625}">
  <ds:schemaRefs>
    <ds:schemaRef ds:uri="http://schemas.microsoft.com/sharepoint/v3/contenttype/forms"/>
  </ds:schemaRefs>
</ds:datastoreItem>
</file>

<file path=customXml/itemProps3.xml><?xml version="1.0" encoding="utf-8"?>
<ds:datastoreItem xmlns:ds="http://schemas.openxmlformats.org/officeDocument/2006/customXml" ds:itemID="{1204C28F-86BF-41D8-8306-5D43E18BC7AD}">
  <ds:schemaRefs>
    <ds:schemaRef ds:uri="http://schemas.microsoft.com/office/2006/documentManagement/types"/>
    <ds:schemaRef ds:uri="http://purl.org/dc/elements/1.1/"/>
    <ds:schemaRef ds:uri="http://purl.org/dc/terms/"/>
    <ds:schemaRef ds:uri="9f223e70-ebe1-4d35-83f3-3f7dc38401f4"/>
    <ds:schemaRef ds:uri="http://schemas.microsoft.com/office/2006/metadata/properties"/>
    <ds:schemaRef ds:uri="http://schemas.openxmlformats.org/package/2006/metadata/core-properties"/>
    <ds:schemaRef ds:uri="http://www.w3.org/XML/1998/namespace"/>
    <ds:schemaRef ds:uri="http://schemas.microsoft.com/office/infopath/2007/PartnerControls"/>
    <ds:schemaRef ds:uri="7242ac41-a01f-478d-949b-b2699353db08"/>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4737</TotalTime>
  <Words>2405</Words>
  <Application>Microsoft Office PowerPoint</Application>
  <PresentationFormat>Custom</PresentationFormat>
  <Paragraphs>135</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Calibri Light</vt:lpstr>
      <vt:lpstr>Roboto</vt:lpstr>
      <vt:lpstr>Roboto Bk</vt:lpstr>
      <vt:lpstr>Roboto Lt</vt:lpstr>
      <vt:lpstr>StarSymbol</vt:lpstr>
      <vt:lpstr>Times New Roman</vt:lpstr>
      <vt:lpstr>Office Theme</vt:lpstr>
      <vt:lpstr>Open slides</vt:lpstr>
      <vt:lpstr>Project Plans &amp; Readiness</vt:lpstr>
      <vt:lpstr>PowerPoint Presentation</vt:lpstr>
      <vt:lpstr>Legal &amp; IP</vt:lpstr>
      <vt:lpstr>Business Planning</vt:lpstr>
      <vt:lpstr>Technical Readiness Level</vt:lpstr>
      <vt:lpstr>Observatory specific</vt:lpstr>
      <vt:lpstr>Why is Open Data Not Used?</vt:lpstr>
      <vt:lpstr>Observatory final opening page here</vt:lpstr>
      <vt:lpstr>Why is open data not trusted? </vt:lpstr>
      <vt:lpstr>Why is Open Data Not Used?</vt:lpstr>
      <vt:lpstr>Why is Open Data Not Used?</vt:lpstr>
      <vt:lpstr>How can we build up the missing trust?</vt:lpstr>
      <vt:lpstr>OSINT &amp; Open-Source Market Research</vt:lpstr>
      <vt:lpstr>PowerPoint Presentation</vt:lpstr>
      <vt:lpstr>What is our technology?</vt:lpstr>
      <vt:lpstr>Technology – panning out gold from muddy open sources</vt:lpstr>
      <vt:lpstr>Kasia curated list slide</vt:lpstr>
      <vt:lpstr>PowerPoint Presentation</vt:lpstr>
      <vt:lpstr>Ex Ante Survey Harmonization</vt:lpstr>
      <vt:lpstr>Systematic Sampling of Big Data</vt:lpstr>
      <vt:lpstr>Ex Post Survey Harmonization</vt:lpstr>
      <vt:lpstr>New Statistical Indicators</vt:lpstr>
      <vt:lpstr>What is our service?</vt:lpstr>
      <vt:lpstr>Obervatory specific screenshot</vt:lpstr>
      <vt:lpstr>PowerPoint Presentation</vt:lpstr>
      <vt:lpstr>Data sources</vt:lpstr>
      <vt:lpstr>PowerPoint Presentation</vt:lpstr>
      <vt:lpstr>Obervatory specific data source list</vt:lpstr>
      <vt:lpstr>Team credits</vt:lpstr>
      <vt:lpstr>Obervatory specific final screenshot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Antal</dc:creator>
  <cp:lastModifiedBy>Daniel Antal</cp:lastModifiedBy>
  <cp:revision>8</cp:revision>
  <dcterms:created xsi:type="dcterms:W3CDTF">2021-04-05T11:21:47Z</dcterms:created>
  <dcterms:modified xsi:type="dcterms:W3CDTF">2021-05-20T17:02:31Z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0x0101005BB54C75981D074D919725A146F8A81A</vt:lpwstr>
  </property>
</Properties>
</file>